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40"/>
  </p:notesMasterIdLst>
  <p:sldIdLst>
    <p:sldId id="298" r:id="rId5"/>
    <p:sldId id="376" r:id="rId6"/>
    <p:sldId id="377" r:id="rId7"/>
    <p:sldId id="379" r:id="rId8"/>
    <p:sldId id="356" r:id="rId9"/>
    <p:sldId id="357" r:id="rId10"/>
    <p:sldId id="382" r:id="rId11"/>
    <p:sldId id="383" r:id="rId12"/>
    <p:sldId id="386" r:id="rId13"/>
    <p:sldId id="385" r:id="rId14"/>
    <p:sldId id="384" r:id="rId15"/>
    <p:sldId id="388" r:id="rId16"/>
    <p:sldId id="389" r:id="rId17"/>
    <p:sldId id="390" r:id="rId18"/>
    <p:sldId id="391" r:id="rId19"/>
    <p:sldId id="392" r:id="rId20"/>
    <p:sldId id="393" r:id="rId21"/>
    <p:sldId id="394" r:id="rId22"/>
    <p:sldId id="395" r:id="rId23"/>
    <p:sldId id="396" r:id="rId24"/>
    <p:sldId id="397" r:id="rId25"/>
    <p:sldId id="398" r:id="rId26"/>
    <p:sldId id="399" r:id="rId27"/>
    <p:sldId id="400" r:id="rId28"/>
    <p:sldId id="401" r:id="rId29"/>
    <p:sldId id="402" r:id="rId30"/>
    <p:sldId id="403" r:id="rId31"/>
    <p:sldId id="404" r:id="rId32"/>
    <p:sldId id="406" r:id="rId33"/>
    <p:sldId id="293" r:id="rId34"/>
    <p:sldId id="315" r:id="rId35"/>
    <p:sldId id="316" r:id="rId36"/>
    <p:sldId id="319" r:id="rId37"/>
    <p:sldId id="320" r:id="rId38"/>
    <p:sldId id="305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r. Suhartono, S.Si. M.Sc" initials="DSSM" lastIdx="18" clrIdx="0">
    <p:extLst>
      <p:ext uri="{19B8F6BF-5375-455C-9EA6-DF929625EA0E}">
        <p15:presenceInfo xmlns:p15="http://schemas.microsoft.com/office/powerpoint/2012/main" userId="Dr. Suhartono, S.Si. M.Sc" providerId="None"/>
      </p:ext>
    </p:extLst>
  </p:cmAuthor>
  <p:cmAuthor id="2" name="340141201@staff.integra.its.ac.id" initials="3" lastIdx="2" clrIdx="1">
    <p:extLst>
      <p:ext uri="{19B8F6BF-5375-455C-9EA6-DF929625EA0E}">
        <p15:presenceInfo xmlns:p15="http://schemas.microsoft.com/office/powerpoint/2012/main" userId="S::340141201@staff.integra.its.ac.id::99a1003c-ab9d-49ba-a83f-5b24df4a102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AA2D"/>
    <a:srgbClr val="FFC411"/>
    <a:srgbClr val="013880"/>
    <a:srgbClr val="212F40"/>
    <a:srgbClr val="FFBD07"/>
    <a:srgbClr val="F16459"/>
    <a:srgbClr val="5E0E66"/>
    <a:srgbClr val="EDEDE3"/>
    <a:srgbClr val="C93D2C"/>
    <a:srgbClr val="489FA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463" autoAdjust="0"/>
    <p:restoredTop sz="94660"/>
  </p:normalViewPr>
  <p:slideViewPr>
    <p:cSldViewPr snapToGrid="0">
      <p:cViewPr varScale="1">
        <p:scale>
          <a:sx n="67" d="100"/>
          <a:sy n="67" d="100"/>
        </p:scale>
        <p:origin x="700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41" Type="http://schemas.openxmlformats.org/officeDocument/2006/relationships/commentAuthors" Target="commentAuthor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46.wmf"/><Relationship Id="rId1" Type="http://schemas.openxmlformats.org/officeDocument/2006/relationships/image" Target="../media/image15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FF330B-A66D-44A3-A292-3007724EAA2F}" type="datetimeFigureOut">
              <a:rPr lang="id-ID" smtClean="0"/>
              <a:t>14/09/2021</a:t>
            </a:fld>
            <a:endParaRPr lang="id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d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C202F5-BEA7-4F79-8A26-F6FCBE8B78A5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7393991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9843C2C-B640-F34F-9675-DD3F2621F49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225207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Capaian</a:t>
            </a:r>
            <a:r>
              <a:rPr lang="en-US" dirty="0"/>
              <a:t> </a:t>
            </a:r>
            <a:r>
              <a:rPr lang="en-US" dirty="0" err="1"/>
              <a:t>pembelajaran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mata</a:t>
            </a:r>
            <a:r>
              <a:rPr lang="en-US" dirty="0"/>
              <a:t> </a:t>
            </a:r>
            <a:r>
              <a:rPr lang="en-US" dirty="0" err="1"/>
              <a:t>kuliah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yaitu</a:t>
            </a:r>
            <a:r>
              <a:rPr lang="en-US" dirty="0"/>
              <a:t>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843C2C-B640-F34F-9675-DD3F2621F49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1547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7" name="Google Shape;127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26923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7" name="Google Shape;127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86106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7" name="Google Shape;127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05746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7" name="Google Shape;127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228992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7" name="Google Shape;127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40218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2DDC43-1280-4ED7-B53A-414953A995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85819B-4D99-40C4-87E3-7FDF131F4E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55C92D-9C78-4977-B5A5-58D6583F69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0D93F4-4716-44B4-A6C6-857EB3ABE7D6}" type="datetimeFigureOut">
              <a:rPr lang="en-ID" smtClean="0"/>
              <a:t>14/09/2021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001E6F-49BB-43F5-9F7C-EDE66FE4AD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1D001C-AC2E-412E-B5D8-C9959C8E0D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854C5-7854-4C07-B5CA-D5952F09659C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2949501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07E121-6C30-40A7-B38F-6414C51E7A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DFE2B48-7FD3-4A36-A4AA-E782E9AC4B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5AB06B-8875-4BE7-BBBD-3628D4FD26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0D93F4-4716-44B4-A6C6-857EB3ABE7D6}" type="datetimeFigureOut">
              <a:rPr lang="en-ID" smtClean="0"/>
              <a:t>14/09/2021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C863BA-C116-452E-8375-7C4CF63638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228C03-55B0-4F03-94F6-6ECA6B1C1F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854C5-7854-4C07-B5CA-D5952F09659C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7906628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0B8A71D-21B7-4EFF-93E5-E26C64B3371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D2DA5A3-6B45-4D91-8C0D-9568ED2B68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5A0929-C6CB-4C07-991C-28F076BBA8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0D93F4-4716-44B4-A6C6-857EB3ABE7D6}" type="datetimeFigureOut">
              <a:rPr lang="en-ID" smtClean="0"/>
              <a:t>14/09/2021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AD9775-C543-41A9-9BC8-A7A4684B1E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9B53DD-F52B-4736-8ED0-F694B632ED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854C5-7854-4C07-B5CA-D5952F09659C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02488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icture Placeholder 19">
            <a:extLst>
              <a:ext uri="{FF2B5EF4-FFF2-40B4-BE49-F238E27FC236}">
                <a16:creationId xmlns:a16="http://schemas.microsoft.com/office/drawing/2014/main" id="{23465351-7883-904B-9156-617136A2BA2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046164"/>
            <a:ext cx="12192000" cy="5389544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9D96CEB0-CC65-FE46-9140-160E48383F8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040" y="166037"/>
            <a:ext cx="622489" cy="622489"/>
          </a:xfrm>
          <a:prstGeom prst="rect">
            <a:avLst/>
          </a:prstGeom>
        </p:spPr>
      </p:pic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8526FC6C-0E62-454D-A71B-C3D557B76CA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757" y="275191"/>
            <a:ext cx="549401" cy="5494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8970654-6773-7548-99AE-3239DFC91F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5954" y="-663866"/>
            <a:ext cx="6746944" cy="2463637"/>
          </a:xfrm>
          <a:prstGeom prst="rect">
            <a:avLst/>
          </a:prstGeom>
        </p:spPr>
      </p:pic>
      <p:sp>
        <p:nvSpPr>
          <p:cNvPr id="26" name="Title 1">
            <a:extLst>
              <a:ext uri="{FF2B5EF4-FFF2-40B4-BE49-F238E27FC236}">
                <a16:creationId xmlns:a16="http://schemas.microsoft.com/office/drawing/2014/main" id="{F882E6BC-ED28-3F4E-B370-77FB94467F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84040" y="4031093"/>
            <a:ext cx="9219697" cy="1175658"/>
          </a:xfrm>
          <a:solidFill>
            <a:srgbClr val="F5AA2D"/>
          </a:solidFill>
        </p:spPr>
        <p:txBody>
          <a:bodyPr>
            <a:noAutofit/>
          </a:bodyPr>
          <a:lstStyle>
            <a:lvl1pPr marL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1" kern="1200" dirty="0">
                <a:solidFill>
                  <a:srgbClr val="002060"/>
                </a:solidFill>
                <a:latin typeface="Myriad Pro" panose="020B0503030403020204" pitchFamily="34" charset="0"/>
                <a:ea typeface="+mj-ea"/>
                <a:cs typeface="Myriad Arabic" panose="01010101010101010101" pitchFamily="50" charset="-78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0" name="Text Placeholder 28">
            <a:extLst>
              <a:ext uri="{FF2B5EF4-FFF2-40B4-BE49-F238E27FC236}">
                <a16:creationId xmlns:a16="http://schemas.microsoft.com/office/drawing/2014/main" id="{5BB74982-9DF0-944F-9141-81D6491B25F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836610" y="5690558"/>
            <a:ext cx="2520000" cy="5184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302FE51-6A3D-C740-BB94-6FE4180E3887}"/>
              </a:ext>
            </a:extLst>
          </p:cNvPr>
          <p:cNvSpPr/>
          <p:nvPr userDrawn="1"/>
        </p:nvSpPr>
        <p:spPr>
          <a:xfrm>
            <a:off x="-144162" y="6435707"/>
            <a:ext cx="12480324" cy="42229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2">
            <a:extLst>
              <a:ext uri="{FF2B5EF4-FFF2-40B4-BE49-F238E27FC236}">
                <a16:creationId xmlns:a16="http://schemas.microsoft.com/office/drawing/2014/main" id="{ECE889AF-306A-924C-9818-E7BED949C89C}"/>
              </a:ext>
            </a:extLst>
          </p:cNvPr>
          <p:cNvSpPr txBox="1"/>
          <p:nvPr userDrawn="1"/>
        </p:nvSpPr>
        <p:spPr>
          <a:xfrm>
            <a:off x="868181" y="6472778"/>
            <a:ext cx="3916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Raleway SemiBold" panose="020B0703030101060003" pitchFamily="34" charset="0"/>
              </a:rPr>
              <a:t>www.its.ac.id</a:t>
            </a:r>
            <a:endParaRPr lang="id-ID" sz="1400" dirty="0">
              <a:solidFill>
                <a:schemeClr val="bg1"/>
              </a:solidFill>
              <a:latin typeface="Raleway SemiBold" panose="020B0703030101060003" pitchFamily="34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2DF64F-FD1F-7E4D-9BC7-812E9ABA10BF}"/>
              </a:ext>
            </a:extLst>
          </p:cNvPr>
          <p:cNvGrpSpPr/>
          <p:nvPr userDrawn="1"/>
        </p:nvGrpSpPr>
        <p:grpSpPr>
          <a:xfrm>
            <a:off x="343482" y="6589488"/>
            <a:ext cx="276847" cy="99072"/>
            <a:chOff x="258233" y="6589488"/>
            <a:chExt cx="276847" cy="99072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5F31D55B-127B-AD45-B187-245BE632F05A}"/>
                </a:ext>
              </a:extLst>
            </p:cNvPr>
            <p:cNvSpPr/>
            <p:nvPr/>
          </p:nvSpPr>
          <p:spPr>
            <a:xfrm>
              <a:off x="258233" y="6589488"/>
              <a:ext cx="106347" cy="99072"/>
            </a:xfrm>
            <a:prstGeom prst="ellipse">
              <a:avLst/>
            </a:prstGeom>
            <a:solidFill>
              <a:srgbClr val="F5AA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2F6C4219-338F-FA45-B80B-A70F39F368E8}"/>
                </a:ext>
              </a:extLst>
            </p:cNvPr>
            <p:cNvSpPr/>
            <p:nvPr/>
          </p:nvSpPr>
          <p:spPr>
            <a:xfrm>
              <a:off x="428733" y="6589488"/>
              <a:ext cx="106347" cy="99072"/>
            </a:xfrm>
            <a:prstGeom prst="ellipse">
              <a:avLst/>
            </a:prstGeom>
            <a:solidFill>
              <a:srgbClr val="FFC4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sp>
        <p:nvSpPr>
          <p:cNvPr id="19" name="TextBox 2">
            <a:extLst>
              <a:ext uri="{FF2B5EF4-FFF2-40B4-BE49-F238E27FC236}">
                <a16:creationId xmlns:a16="http://schemas.microsoft.com/office/drawing/2014/main" id="{627C898F-3898-FF4A-A9FF-3E94F686A4F0}"/>
              </a:ext>
            </a:extLst>
          </p:cNvPr>
          <p:cNvSpPr txBox="1"/>
          <p:nvPr userDrawn="1"/>
        </p:nvSpPr>
        <p:spPr>
          <a:xfrm>
            <a:off x="5405177" y="6477576"/>
            <a:ext cx="66368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  <a:latin typeface="Myriad Pro" panose="020B0503030403020204" pitchFamily="34" charset="0"/>
              </a:rPr>
              <a:t>INSTITUT TEKNOLOGI SEPULUH NOPEMBER, Surabaya - Indonesia</a:t>
            </a:r>
            <a:endParaRPr lang="id-ID" sz="1400" dirty="0">
              <a:solidFill>
                <a:schemeClr val="bg1"/>
              </a:solidFill>
              <a:latin typeface="Myriad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16208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435FD89-AE3E-AE45-A5AA-F6E303ED41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418" t="15919" r="29093" b="6938"/>
          <a:stretch/>
        </p:blipFill>
        <p:spPr>
          <a:xfrm rot="16200000">
            <a:off x="3081785" y="1657712"/>
            <a:ext cx="5252185" cy="536382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7746F7E-92EE-F34D-9DC0-72FE3E3EEBE2}"/>
              </a:ext>
            </a:extLst>
          </p:cNvPr>
          <p:cNvSpPr/>
          <p:nvPr/>
        </p:nvSpPr>
        <p:spPr>
          <a:xfrm>
            <a:off x="0" y="1864206"/>
            <a:ext cx="12192000" cy="3511004"/>
          </a:xfrm>
          <a:prstGeom prst="rect">
            <a:avLst/>
          </a:prstGeom>
          <a:solidFill>
            <a:srgbClr val="212F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D6C0465-BD65-5C4C-BE7B-FD2DD9DC3F76}"/>
              </a:ext>
            </a:extLst>
          </p:cNvPr>
          <p:cNvSpPr/>
          <p:nvPr/>
        </p:nvSpPr>
        <p:spPr>
          <a:xfrm>
            <a:off x="0" y="1710267"/>
            <a:ext cx="2810577" cy="82468"/>
          </a:xfrm>
          <a:prstGeom prst="rect">
            <a:avLst/>
          </a:prstGeom>
          <a:solidFill>
            <a:srgbClr val="F5AA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356DF25-76C0-0441-B290-7C92F1A3E2B8}"/>
              </a:ext>
            </a:extLst>
          </p:cNvPr>
          <p:cNvSpPr/>
          <p:nvPr/>
        </p:nvSpPr>
        <p:spPr>
          <a:xfrm>
            <a:off x="-144162" y="6435707"/>
            <a:ext cx="12480324" cy="42229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2">
            <a:extLst>
              <a:ext uri="{FF2B5EF4-FFF2-40B4-BE49-F238E27FC236}">
                <a16:creationId xmlns:a16="http://schemas.microsoft.com/office/drawing/2014/main" id="{09B8D43C-BD1E-A44C-B372-5D56BF22240D}"/>
              </a:ext>
            </a:extLst>
          </p:cNvPr>
          <p:cNvSpPr txBox="1"/>
          <p:nvPr/>
        </p:nvSpPr>
        <p:spPr>
          <a:xfrm>
            <a:off x="868181" y="6472778"/>
            <a:ext cx="3916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Raleway SemiBold" panose="020B0703030101060003" pitchFamily="34" charset="0"/>
              </a:rPr>
              <a:t>www.its.ac.id</a:t>
            </a:r>
            <a:endParaRPr lang="id-ID" sz="1400" dirty="0">
              <a:solidFill>
                <a:schemeClr val="bg1"/>
              </a:solidFill>
              <a:latin typeface="Raleway SemiBold" panose="020B0703030101060003" pitchFamily="34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63C6C19-3B7A-774D-B906-2E791D5D2B3D}"/>
              </a:ext>
            </a:extLst>
          </p:cNvPr>
          <p:cNvGrpSpPr/>
          <p:nvPr/>
        </p:nvGrpSpPr>
        <p:grpSpPr>
          <a:xfrm>
            <a:off x="343482" y="6589488"/>
            <a:ext cx="276847" cy="99072"/>
            <a:chOff x="258233" y="6589488"/>
            <a:chExt cx="276847" cy="99072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48DBAF35-457F-E740-975F-9A2AAC2A6985}"/>
                </a:ext>
              </a:extLst>
            </p:cNvPr>
            <p:cNvSpPr/>
            <p:nvPr/>
          </p:nvSpPr>
          <p:spPr>
            <a:xfrm>
              <a:off x="258233" y="6589488"/>
              <a:ext cx="106347" cy="99072"/>
            </a:xfrm>
            <a:prstGeom prst="ellipse">
              <a:avLst/>
            </a:prstGeom>
            <a:solidFill>
              <a:srgbClr val="F5AA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AE66F7CD-EC1F-A740-9FF9-A8F8B9EF9AF4}"/>
                </a:ext>
              </a:extLst>
            </p:cNvPr>
            <p:cNvSpPr/>
            <p:nvPr/>
          </p:nvSpPr>
          <p:spPr>
            <a:xfrm>
              <a:off x="428733" y="6589488"/>
              <a:ext cx="106347" cy="99072"/>
            </a:xfrm>
            <a:prstGeom prst="ellipse">
              <a:avLst/>
            </a:prstGeom>
            <a:solidFill>
              <a:srgbClr val="FFC4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sp>
        <p:nvSpPr>
          <p:cNvPr id="16" name="TextBox 2">
            <a:extLst>
              <a:ext uri="{FF2B5EF4-FFF2-40B4-BE49-F238E27FC236}">
                <a16:creationId xmlns:a16="http://schemas.microsoft.com/office/drawing/2014/main" id="{B161B4AB-C2ED-E14C-B5E2-4325ACB827DE}"/>
              </a:ext>
            </a:extLst>
          </p:cNvPr>
          <p:cNvSpPr txBox="1"/>
          <p:nvPr/>
        </p:nvSpPr>
        <p:spPr>
          <a:xfrm>
            <a:off x="5405177" y="6477576"/>
            <a:ext cx="66368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  <a:latin typeface="Myriad Pro" panose="020B0503030403020204" pitchFamily="34" charset="0"/>
              </a:rPr>
              <a:t>INSTITUT TEKNOLOGI SEPULUH NOPEMBER, Surabaya - Indonesia</a:t>
            </a:r>
            <a:endParaRPr lang="id-ID" sz="1400" dirty="0">
              <a:solidFill>
                <a:schemeClr val="bg1"/>
              </a:solidFill>
              <a:latin typeface="Myriad Pro" panose="020B0503030403020204" pitchFamily="34" charset="0"/>
            </a:endParaRPr>
          </a:p>
        </p:txBody>
      </p:sp>
      <p:pic>
        <p:nvPicPr>
          <p:cNvPr id="18" name="Picture 17" descr="A close up of a sign&#10;&#10;Description automatically generated">
            <a:extLst>
              <a:ext uri="{FF2B5EF4-FFF2-40B4-BE49-F238E27FC236}">
                <a16:creationId xmlns:a16="http://schemas.microsoft.com/office/drawing/2014/main" id="{2003A891-9CB1-5445-83E1-56840787B0E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040" y="166037"/>
            <a:ext cx="622489" cy="622489"/>
          </a:xfrm>
          <a:prstGeom prst="rect">
            <a:avLst/>
          </a:prstGeom>
        </p:spPr>
      </p:pic>
      <p:pic>
        <p:nvPicPr>
          <p:cNvPr id="19" name="Picture 18" descr="A picture containing drawing&#10;&#10;Description automatically generated">
            <a:extLst>
              <a:ext uri="{FF2B5EF4-FFF2-40B4-BE49-F238E27FC236}">
                <a16:creationId xmlns:a16="http://schemas.microsoft.com/office/drawing/2014/main" id="{8F197060-3056-7A41-BB1A-20180026997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757" y="275191"/>
            <a:ext cx="549401" cy="549401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2069076A-B4F5-C64E-9A43-D9DD0B6108F4}"/>
              </a:ext>
            </a:extLst>
          </p:cNvPr>
          <p:cNvSpPr/>
          <p:nvPr/>
        </p:nvSpPr>
        <p:spPr>
          <a:xfrm>
            <a:off x="11848519" y="341609"/>
            <a:ext cx="343481" cy="422293"/>
          </a:xfrm>
          <a:prstGeom prst="rect">
            <a:avLst/>
          </a:prstGeom>
          <a:solidFill>
            <a:srgbClr val="F5AA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itle 20">
            <a:extLst>
              <a:ext uri="{FF2B5EF4-FFF2-40B4-BE49-F238E27FC236}">
                <a16:creationId xmlns:a16="http://schemas.microsoft.com/office/drawing/2014/main" id="{BE46A0CE-5128-5B49-94A2-8692345DA2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9235" y="204744"/>
            <a:ext cx="6699600" cy="694800"/>
          </a:xfrm>
        </p:spPr>
        <p:txBody>
          <a:bodyPr>
            <a:normAutofit/>
          </a:bodyPr>
          <a:lstStyle>
            <a:lvl1pPr marL="0"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1" kern="1200" dirty="0">
                <a:solidFill>
                  <a:srgbClr val="002060"/>
                </a:solidFill>
                <a:latin typeface="Myriad Pro" panose="020B0503030403020204" pitchFamily="34" charset="0"/>
                <a:ea typeface="+mj-ea"/>
                <a:cs typeface="Myriad Arabic" panose="01010101010101010101" pitchFamily="50" charset="-78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5" name="Content Placeholder 23">
            <a:extLst>
              <a:ext uri="{FF2B5EF4-FFF2-40B4-BE49-F238E27FC236}">
                <a16:creationId xmlns:a16="http://schemas.microsoft.com/office/drawing/2014/main" id="{00C384A5-E991-0A41-BC5E-C85DD6ACA23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42900" y="2038350"/>
            <a:ext cx="11506200" cy="3106738"/>
          </a:xfrm>
        </p:spPr>
        <p:txBody>
          <a:bodyPr>
            <a:normAutofit/>
          </a:bodyPr>
          <a:lstStyle>
            <a:lvl1pPr marL="314325" indent="-314325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Char char="•"/>
              <a:tabLst/>
              <a:defRPr lang="en-US" sz="2800" b="0" kern="1200" dirty="0" smtClean="0">
                <a:solidFill>
                  <a:schemeClr val="bg1"/>
                </a:solidFill>
                <a:latin typeface="Myriad Pro" panose="020B0503030403020204" pitchFamily="34" charset="0"/>
                <a:ea typeface="+mj-ea"/>
                <a:cs typeface="Myriad Arabic" panose="01010101010101010101" pitchFamily="50" charset="-78"/>
              </a:defRPr>
            </a:lvl1pPr>
            <a:lvl2pPr marL="314325" indent="-314325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Char char="•"/>
              <a:tabLst/>
              <a:defRPr lang="en-US" sz="2600" b="0" kern="1200" dirty="0" smtClean="0">
                <a:solidFill>
                  <a:schemeClr val="bg1"/>
                </a:solidFill>
                <a:latin typeface="Myriad Pro" panose="020B0503030403020204" pitchFamily="34" charset="0"/>
                <a:ea typeface="+mj-ea"/>
                <a:cs typeface="Myriad Arabic" panose="01010101010101010101" pitchFamily="50" charset="-78"/>
              </a:defRPr>
            </a:lvl2pPr>
            <a:lvl3pPr marL="893763" indent="-265113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Char char="•"/>
              <a:tabLst/>
              <a:defRPr lang="en-US" sz="2000" b="0" kern="1200" dirty="0" smtClean="0">
                <a:solidFill>
                  <a:schemeClr val="bg1"/>
                </a:solidFill>
                <a:latin typeface="Myriad Pro" panose="020B0503030403020204" pitchFamily="34" charset="0"/>
                <a:ea typeface="+mj-ea"/>
                <a:cs typeface="Myriad Arabic" panose="01010101010101010101" pitchFamily="50" charset="-78"/>
              </a:defRPr>
            </a:lvl3pPr>
            <a:lvl4pPr marL="628650" indent="-263525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Char char="•"/>
              <a:tabLst/>
              <a:defRPr lang="en-US" sz="2400" b="0" kern="1200" dirty="0" smtClean="0">
                <a:solidFill>
                  <a:schemeClr val="bg1"/>
                </a:solidFill>
                <a:latin typeface="Myriad Pro" panose="020B0503030403020204" pitchFamily="34" charset="0"/>
                <a:ea typeface="+mj-ea"/>
                <a:cs typeface="Myriad Arabic" panose="01010101010101010101" pitchFamily="50" charset="-78"/>
              </a:defRPr>
            </a:lvl4pPr>
            <a:lvl5pPr marL="571500" indent="-57150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lang="en-US" sz="4000" b="0" kern="1200" dirty="0">
                <a:solidFill>
                  <a:schemeClr val="bg1"/>
                </a:solidFill>
                <a:latin typeface="Myriad Pro" panose="020B0503030403020204" pitchFamily="34" charset="0"/>
                <a:ea typeface="+mj-ea"/>
                <a:cs typeface="Myriad Arabic" panose="01010101010101010101" pitchFamily="50" charset="-78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2204333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8B945-AF89-4AF3-BE75-6C0023E9C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F85E16-F944-4EE1-973B-81FC133668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C3A7EC-5630-4379-A18B-36BDA793BD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0D93F4-4716-44B4-A6C6-857EB3ABE7D6}" type="datetimeFigureOut">
              <a:rPr lang="en-ID" smtClean="0"/>
              <a:t>14/09/2021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C3FCC2-EF1E-40B3-862D-9890E802B4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674E4D-32C1-42C6-9D53-A6263D0CF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854C5-7854-4C07-B5CA-D5952F09659C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198376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F9F0A-F393-49AA-AD9E-D58DA8374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0F8068-CFAF-4867-9842-2FCC60A230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7021A0-31E6-4A37-95C7-D21528B4AD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0D93F4-4716-44B4-A6C6-857EB3ABE7D6}" type="datetimeFigureOut">
              <a:rPr lang="en-ID" smtClean="0"/>
              <a:t>14/09/2021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5EBF36-8154-46C9-802C-860583C5AD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C4E3BB-08CC-428A-A1B2-8993F89598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854C5-7854-4C07-B5CA-D5952F09659C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0156411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CB623D-5B61-4ABB-B59C-B98C5FCF3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EF25B8-C24A-45FD-ABD3-467DB0A01F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928152-6343-44C9-87F4-C563F9D75C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ECF3A2-5B86-4E48-BE22-87077DA7EA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0D93F4-4716-44B4-A6C6-857EB3ABE7D6}" type="datetimeFigureOut">
              <a:rPr lang="en-ID" smtClean="0"/>
              <a:t>14/09/2021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CC79D1-73EA-4195-847D-79F8D8C071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E8E74F-065D-4C2E-BA3B-8B0D04918A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854C5-7854-4C07-B5CA-D5952F09659C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6823867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44AE9-FE3D-4F1F-835B-24397596D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0DCC88-54A1-4C65-BB69-CE9D17FF41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6A97A3-F9A5-4966-B87F-FC8AB937BB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B22FBF3-8387-4399-BE89-27FC5CAC2FE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C58EE48-2443-4FA0-A1A7-5FF554C78F5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F45C27-DA98-4FFD-9D49-B6825C97A0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0D93F4-4716-44B4-A6C6-857EB3ABE7D6}" type="datetimeFigureOut">
              <a:rPr lang="en-ID" smtClean="0"/>
              <a:t>14/09/2021</a:t>
            </a:fld>
            <a:endParaRPr lang="en-ID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D1247C0-FF11-47D3-A20C-9516CE55B3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306471D-4CE6-4D7E-9BB2-BC49765B4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854C5-7854-4C07-B5CA-D5952F09659C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6399217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6F116-48F3-404E-95BC-4121E180E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1D55AC-2230-40CC-82B1-FDD237B283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0D93F4-4716-44B4-A6C6-857EB3ABE7D6}" type="datetimeFigureOut">
              <a:rPr lang="en-ID" smtClean="0"/>
              <a:t>14/09/2021</a:t>
            </a:fld>
            <a:endParaRPr lang="en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E1735A-B265-4668-A40B-2B048C4E60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6E2B26-529C-4862-843C-9E195E8C5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854C5-7854-4C07-B5CA-D5952F09659C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9277733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DD16D-53B2-40BC-B1DD-ECF1363321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0D93F4-4716-44B4-A6C6-857EB3ABE7D6}" type="datetimeFigureOut">
              <a:rPr lang="en-ID" smtClean="0"/>
              <a:t>14/09/2021</a:t>
            </a:fld>
            <a:endParaRPr lang="en-I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D51ECE5-1906-47BB-B825-82011CDFA5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E89BC3-0549-4107-A6E6-8AD20E1D7E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854C5-7854-4C07-B5CA-D5952F09659C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9680245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D9F6FE-12CE-4625-96B8-7BE5E6D41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7E813D-6BB9-4F29-AF85-823450398E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9E8E94-45F0-423B-B75C-D8FF0DD745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286039-5E37-4379-AF3E-72989789DA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0D93F4-4716-44B4-A6C6-857EB3ABE7D6}" type="datetimeFigureOut">
              <a:rPr lang="en-ID" smtClean="0"/>
              <a:t>14/09/2021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6815D8-C900-40CB-B051-4266CD2152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E05B34-1D32-4310-88EA-3AD52E1B63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854C5-7854-4C07-B5CA-D5952F09659C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8248998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2BA776-B805-42B3-82C8-43369401D8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32D129A-539A-4B8C-A0B7-90152AB27CD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86FF41-1B0E-4CB8-AE9B-0F70A1A47A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599EA3-7278-4E34-BD9E-31B495B590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0D93F4-4716-44B4-A6C6-857EB3ABE7D6}" type="datetimeFigureOut">
              <a:rPr lang="en-ID" smtClean="0"/>
              <a:t>14/09/2021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E67DFF-DE0A-4E07-B35F-CE79CDE992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DDF8BB-BBDB-44CE-8429-1880C6773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854C5-7854-4C07-B5CA-D5952F09659C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2804388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11AF9E-DC9A-4384-A38A-859B18B063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719B25-7FCA-44A6-BC92-DE8BCF8126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ADA077-27DE-4BEB-9083-799AFEB9C8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0D93F4-4716-44B4-A6C6-857EB3ABE7D6}" type="datetimeFigureOut">
              <a:rPr lang="en-ID" smtClean="0"/>
              <a:t>14/09/2021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20A032-854C-4741-A2A5-35DADC0531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685EC2-6D46-4EEE-A60D-6911D2DCC3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1854C5-7854-4C07-B5CA-D5952F09659C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2052984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3.emf"/><Relationship Id="rId9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3.emf"/><Relationship Id="rId9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8.png"/><Relationship Id="rId18" Type="http://schemas.openxmlformats.org/officeDocument/2006/relationships/image" Target="../media/image23.png"/><Relationship Id="rId3" Type="http://schemas.openxmlformats.org/officeDocument/2006/relationships/image" Target="../media/image2.png"/><Relationship Id="rId7" Type="http://schemas.openxmlformats.org/officeDocument/2006/relationships/image" Target="../media/image14.png"/><Relationship Id="rId12" Type="http://schemas.openxmlformats.org/officeDocument/2006/relationships/image" Target="../media/image17.png"/><Relationship Id="rId17" Type="http://schemas.openxmlformats.org/officeDocument/2006/relationships/image" Target="../media/image22.png"/><Relationship Id="rId2" Type="http://schemas.openxmlformats.org/officeDocument/2006/relationships/image" Target="../media/image1.png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6.png"/><Relationship Id="rId5" Type="http://schemas.openxmlformats.org/officeDocument/2006/relationships/image" Target="../media/image13.png"/><Relationship Id="rId15" Type="http://schemas.openxmlformats.org/officeDocument/2006/relationships/image" Target="../media/image20.png"/><Relationship Id="rId10" Type="http://schemas.openxmlformats.org/officeDocument/2006/relationships/image" Target="../media/image15.png"/><Relationship Id="rId4" Type="http://schemas.openxmlformats.org/officeDocument/2006/relationships/image" Target="../media/image3.emf"/><Relationship Id="rId9" Type="http://schemas.openxmlformats.org/officeDocument/2006/relationships/image" Target="../media/image10.png"/><Relationship Id="rId1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8.png"/><Relationship Id="rId18" Type="http://schemas.openxmlformats.org/officeDocument/2006/relationships/image" Target="../media/image27.png"/><Relationship Id="rId3" Type="http://schemas.openxmlformats.org/officeDocument/2006/relationships/image" Target="../media/image2.png"/><Relationship Id="rId21" Type="http://schemas.openxmlformats.org/officeDocument/2006/relationships/image" Target="../media/image30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17" Type="http://schemas.openxmlformats.org/officeDocument/2006/relationships/image" Target="../media/image26.png"/><Relationship Id="rId2" Type="http://schemas.openxmlformats.org/officeDocument/2006/relationships/image" Target="../media/image1.png"/><Relationship Id="rId16" Type="http://schemas.openxmlformats.org/officeDocument/2006/relationships/image" Target="../media/image25.png"/><Relationship Id="rId20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6.png"/><Relationship Id="rId5" Type="http://schemas.openxmlformats.org/officeDocument/2006/relationships/image" Target="../media/image14.png"/><Relationship Id="rId15" Type="http://schemas.openxmlformats.org/officeDocument/2006/relationships/image" Target="../media/image24.png"/><Relationship Id="rId10" Type="http://schemas.openxmlformats.org/officeDocument/2006/relationships/image" Target="../media/image15.png"/><Relationship Id="rId19" Type="http://schemas.openxmlformats.org/officeDocument/2006/relationships/image" Target="../media/image28.png"/><Relationship Id="rId4" Type="http://schemas.openxmlformats.org/officeDocument/2006/relationships/image" Target="../media/image3.emf"/><Relationship Id="rId9" Type="http://schemas.openxmlformats.org/officeDocument/2006/relationships/image" Target="../media/image10.png"/><Relationship Id="rId1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8.png"/><Relationship Id="rId18" Type="http://schemas.openxmlformats.org/officeDocument/2006/relationships/image" Target="../media/image34.png"/><Relationship Id="rId3" Type="http://schemas.openxmlformats.org/officeDocument/2006/relationships/image" Target="../media/image2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17" Type="http://schemas.openxmlformats.org/officeDocument/2006/relationships/image" Target="../media/image33.png"/><Relationship Id="rId2" Type="http://schemas.openxmlformats.org/officeDocument/2006/relationships/image" Target="../media/image1.png"/><Relationship Id="rId16" Type="http://schemas.openxmlformats.org/officeDocument/2006/relationships/image" Target="../media/image32.png"/><Relationship Id="rId20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6.png"/><Relationship Id="rId5" Type="http://schemas.openxmlformats.org/officeDocument/2006/relationships/image" Target="../media/image14.png"/><Relationship Id="rId15" Type="http://schemas.openxmlformats.org/officeDocument/2006/relationships/image" Target="../media/image31.png"/><Relationship Id="rId10" Type="http://schemas.openxmlformats.org/officeDocument/2006/relationships/image" Target="../media/image15.png"/><Relationship Id="rId19" Type="http://schemas.openxmlformats.org/officeDocument/2006/relationships/image" Target="../media/image35.png"/><Relationship Id="rId4" Type="http://schemas.openxmlformats.org/officeDocument/2006/relationships/image" Target="../media/image3.emf"/><Relationship Id="rId9" Type="http://schemas.openxmlformats.org/officeDocument/2006/relationships/image" Target="../media/image10.png"/><Relationship Id="rId1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8.png"/><Relationship Id="rId3" Type="http://schemas.openxmlformats.org/officeDocument/2006/relationships/image" Target="../media/image2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image" Target="../media/image1.png"/><Relationship Id="rId16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6.png"/><Relationship Id="rId5" Type="http://schemas.openxmlformats.org/officeDocument/2006/relationships/image" Target="../media/image14.png"/><Relationship Id="rId15" Type="http://schemas.openxmlformats.org/officeDocument/2006/relationships/image" Target="../media/image37.png"/><Relationship Id="rId10" Type="http://schemas.openxmlformats.org/officeDocument/2006/relationships/image" Target="../media/image15.png"/><Relationship Id="rId4" Type="http://schemas.openxmlformats.org/officeDocument/2006/relationships/image" Target="../media/image3.emf"/><Relationship Id="rId9" Type="http://schemas.openxmlformats.org/officeDocument/2006/relationships/image" Target="../media/image10.png"/><Relationship Id="rId1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5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3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5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3.emf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1.png"/><Relationship Id="rId4" Type="http://schemas.openxmlformats.org/officeDocument/2006/relationships/image" Target="../media/image3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3.emf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.bin"/><Relationship Id="rId3" Type="http://schemas.openxmlformats.org/officeDocument/2006/relationships/image" Target="../media/image1.png"/><Relationship Id="rId7" Type="http://schemas.openxmlformats.org/officeDocument/2006/relationships/image" Target="../media/image15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4.bin"/><Relationship Id="rId5" Type="http://schemas.openxmlformats.org/officeDocument/2006/relationships/image" Target="../media/image3.emf"/><Relationship Id="rId10" Type="http://schemas.openxmlformats.org/officeDocument/2006/relationships/image" Target="../media/image47.png"/><Relationship Id="rId4" Type="http://schemas.openxmlformats.org/officeDocument/2006/relationships/image" Target="../media/image2.png"/><Relationship Id="rId9" Type="http://schemas.openxmlformats.org/officeDocument/2006/relationships/image" Target="../media/image46.w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emf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emf"/><Relationship Id="rId4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emf"/><Relationship Id="rId4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emf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emf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emf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wmf"/><Relationship Id="rId3" Type="http://schemas.openxmlformats.org/officeDocument/2006/relationships/image" Target="../media/image1.png"/><Relationship Id="rId7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9.wmf"/><Relationship Id="rId5" Type="http://schemas.openxmlformats.org/officeDocument/2006/relationships/image" Target="../media/image3.emf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.png"/><Relationship Id="rId7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3.emf"/><Relationship Id="rId9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3.e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3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6A7217B-9383-4064-A71B-8CB81E5CE4EA}"/>
              </a:ext>
            </a:extLst>
          </p:cNvPr>
          <p:cNvSpPr/>
          <p:nvPr/>
        </p:nvSpPr>
        <p:spPr>
          <a:xfrm>
            <a:off x="-144162" y="6435707"/>
            <a:ext cx="12480324" cy="42229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502E5E5-44F1-4DB6-A42F-4B16FC8BAF58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338930" y="6516913"/>
            <a:ext cx="7514141" cy="274320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1FC78D37-5553-447A-B382-DEE2563109D3}"/>
              </a:ext>
            </a:extLst>
          </p:cNvPr>
          <p:cNvSpPr txBox="1">
            <a:spLocks/>
          </p:cNvSpPr>
          <p:nvPr/>
        </p:nvSpPr>
        <p:spPr>
          <a:xfrm>
            <a:off x="1900007" y="4660169"/>
            <a:ext cx="8391986" cy="88162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 err="1">
                <a:latin typeface="Myriad Pro" panose="020B0503030403020204" pitchFamily="34" charset="0"/>
                <a:cs typeface="Myriad Arabic" panose="01010101010101010101" pitchFamily="50" charset="-78"/>
              </a:rPr>
              <a:t>Departemen</a:t>
            </a:r>
            <a:r>
              <a:rPr lang="en-US" sz="4800" b="1" dirty="0">
                <a:latin typeface="Myriad Pro" panose="020B0503030403020204" pitchFamily="34" charset="0"/>
                <a:cs typeface="Myriad Arabic" panose="01010101010101010101" pitchFamily="50" charset="-78"/>
              </a:rPr>
              <a:t> </a:t>
            </a:r>
            <a:r>
              <a:rPr lang="en-US" sz="4800" b="1" dirty="0" err="1">
                <a:latin typeface="Myriad Pro" panose="020B0503030403020204" pitchFamily="34" charset="0"/>
                <a:cs typeface="Myriad Arabic" panose="01010101010101010101" pitchFamily="50" charset="-78"/>
              </a:rPr>
              <a:t>Teknik</a:t>
            </a:r>
            <a:r>
              <a:rPr lang="en-US" sz="4800" b="1" dirty="0">
                <a:latin typeface="Myriad Pro" panose="020B0503030403020204" pitchFamily="34" charset="0"/>
                <a:cs typeface="Myriad Arabic" panose="01010101010101010101" pitchFamily="50" charset="-78"/>
              </a:rPr>
              <a:t> Informatika</a:t>
            </a:r>
            <a:endParaRPr lang="en-ID" sz="4800" b="1" dirty="0">
              <a:latin typeface="Myriad Pro" panose="020B0503030403020204" pitchFamily="34" charset="0"/>
              <a:cs typeface="Myriad Arabic" panose="01010101010101010101" pitchFamily="50" charset="-7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3279" y="263359"/>
            <a:ext cx="3816927" cy="3816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2572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85E5CBC-6DA9-4BCE-8278-9E99760F5423}"/>
              </a:ext>
            </a:extLst>
          </p:cNvPr>
          <p:cNvSpPr txBox="1">
            <a:spLocks/>
          </p:cNvSpPr>
          <p:nvPr/>
        </p:nvSpPr>
        <p:spPr>
          <a:xfrm>
            <a:off x="424757" y="784760"/>
            <a:ext cx="6989073" cy="1096419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b="1" dirty="0" err="1">
                <a:solidFill>
                  <a:srgbClr val="002060"/>
                </a:solidFill>
                <a:latin typeface="Myriad Pro" panose="020B0503030403020204" pitchFamily="34" charset="0"/>
                <a:cs typeface="Myriad Arabic" panose="01010101010101010101" pitchFamily="50" charset="-78"/>
              </a:rPr>
              <a:t>Ilustrasi</a:t>
            </a:r>
            <a:r>
              <a:rPr lang="en-US" sz="3200" b="1" dirty="0">
                <a:solidFill>
                  <a:srgbClr val="002060"/>
                </a:solidFill>
                <a:latin typeface="Myriad Pro" panose="020B0503030403020204" pitchFamily="34" charset="0"/>
                <a:cs typeface="Myriad Arabic" panose="01010101010101010101" pitchFamily="50" charset="-78"/>
              </a:rPr>
              <a:t> </a:t>
            </a:r>
            <a:r>
              <a:rPr lang="id-ID" sz="3200" b="1" dirty="0">
                <a:solidFill>
                  <a:srgbClr val="002060"/>
                </a:solidFill>
                <a:latin typeface="Myriad Pro" panose="020B0503030403020204" pitchFamily="34" charset="0"/>
                <a:cs typeface="Myriad Arabic" panose="01010101010101010101" pitchFamily="50" charset="-78"/>
              </a:rPr>
              <a:t>A</a:t>
            </a:r>
            <a:r>
              <a:rPr lang="en-US" sz="3200" b="1" dirty="0" err="1">
                <a:solidFill>
                  <a:srgbClr val="002060"/>
                </a:solidFill>
                <a:latin typeface="Myriad Pro" panose="020B0503030403020204" pitchFamily="34" charset="0"/>
                <a:cs typeface="Myriad Arabic" panose="01010101010101010101" pitchFamily="50" charset="-78"/>
              </a:rPr>
              <a:t>lgoritma</a:t>
            </a:r>
            <a:endParaRPr lang="id-ID" sz="3200" b="1" dirty="0">
              <a:solidFill>
                <a:srgbClr val="002060"/>
              </a:solidFill>
              <a:latin typeface="Myriad Pro" panose="020B0503030403020204" pitchFamily="34" charset="0"/>
              <a:cs typeface="Myriad Arabic" panose="01010101010101010101" pitchFamily="50" charset="-78"/>
            </a:endParaRPr>
          </a:p>
          <a:p>
            <a:pPr algn="l"/>
            <a:r>
              <a:rPr lang="en-US" sz="3200" b="1" dirty="0">
                <a:solidFill>
                  <a:srgbClr val="002060"/>
                </a:solidFill>
                <a:latin typeface="Myriad Pro" panose="020B0503030403020204" pitchFamily="34" charset="0"/>
                <a:cs typeface="Myriad Arabic" panose="01010101010101010101" pitchFamily="50" charset="-78"/>
              </a:rPr>
              <a:t>Clustering Agglomerative</a:t>
            </a:r>
            <a:endParaRPr lang="en-ID" sz="3200" b="1" dirty="0">
              <a:solidFill>
                <a:srgbClr val="002060"/>
              </a:solidFill>
              <a:latin typeface="Myriad Pro" panose="020B0503030403020204" pitchFamily="34" charset="0"/>
              <a:cs typeface="Myriad Arabic" panose="01010101010101010101" pitchFamily="50" charset="-78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F012A2E-4D68-42D5-A5E8-7CF6761E153C}"/>
              </a:ext>
            </a:extLst>
          </p:cNvPr>
          <p:cNvSpPr/>
          <p:nvPr/>
        </p:nvSpPr>
        <p:spPr>
          <a:xfrm>
            <a:off x="-144162" y="6435707"/>
            <a:ext cx="12480324" cy="42229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DC53D252-6C21-4A1F-86DB-73FE89E5050A}"/>
              </a:ext>
            </a:extLst>
          </p:cNvPr>
          <p:cNvSpPr txBox="1"/>
          <p:nvPr/>
        </p:nvSpPr>
        <p:spPr>
          <a:xfrm>
            <a:off x="868181" y="6472778"/>
            <a:ext cx="3916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Raleway SemiBold" panose="020B0703030101060003" pitchFamily="34" charset="0"/>
              </a:rPr>
              <a:t>www.its.ac.id</a:t>
            </a:r>
            <a:endParaRPr lang="id-ID" sz="1400" dirty="0">
              <a:solidFill>
                <a:schemeClr val="bg1"/>
              </a:solidFill>
              <a:latin typeface="Raleway SemiBold" panose="020B0703030101060003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61DCD36-B555-448B-BF35-7C58404BDE89}"/>
              </a:ext>
            </a:extLst>
          </p:cNvPr>
          <p:cNvGrpSpPr/>
          <p:nvPr/>
        </p:nvGrpSpPr>
        <p:grpSpPr>
          <a:xfrm>
            <a:off x="343482" y="6589488"/>
            <a:ext cx="276847" cy="99072"/>
            <a:chOff x="258233" y="6589488"/>
            <a:chExt cx="276847" cy="99072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9F74CCD-91CC-474C-9098-A126577B76C8}"/>
                </a:ext>
              </a:extLst>
            </p:cNvPr>
            <p:cNvSpPr/>
            <p:nvPr/>
          </p:nvSpPr>
          <p:spPr>
            <a:xfrm>
              <a:off x="258233" y="6589488"/>
              <a:ext cx="106347" cy="99072"/>
            </a:xfrm>
            <a:prstGeom prst="ellipse">
              <a:avLst/>
            </a:prstGeom>
            <a:solidFill>
              <a:srgbClr val="F5AA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E84121F-F34F-4D5B-A529-419C0668AC66}"/>
                </a:ext>
              </a:extLst>
            </p:cNvPr>
            <p:cNvSpPr/>
            <p:nvPr/>
          </p:nvSpPr>
          <p:spPr>
            <a:xfrm>
              <a:off x="428733" y="6589488"/>
              <a:ext cx="106347" cy="99072"/>
            </a:xfrm>
            <a:prstGeom prst="ellipse">
              <a:avLst/>
            </a:prstGeom>
            <a:solidFill>
              <a:srgbClr val="FFC4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sp>
        <p:nvSpPr>
          <p:cNvPr id="11" name="TextBox 2">
            <a:extLst>
              <a:ext uri="{FF2B5EF4-FFF2-40B4-BE49-F238E27FC236}">
                <a16:creationId xmlns:a16="http://schemas.microsoft.com/office/drawing/2014/main" id="{315EEE01-1E88-4516-AE4F-6764A7B8AA5C}"/>
              </a:ext>
            </a:extLst>
          </p:cNvPr>
          <p:cNvSpPr txBox="1"/>
          <p:nvPr/>
        </p:nvSpPr>
        <p:spPr>
          <a:xfrm>
            <a:off x="5405177" y="6477576"/>
            <a:ext cx="66368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  <a:latin typeface="Myriad Pro" panose="020B0503030403020204" pitchFamily="34" charset="0"/>
              </a:rPr>
              <a:t>INSTITUT TEKNOLOGI SEPULUH NOPEMBER, Surabaya - Indonesia</a:t>
            </a:r>
            <a:endParaRPr lang="id-ID" sz="1400" dirty="0">
              <a:solidFill>
                <a:schemeClr val="bg1"/>
              </a:solidFill>
              <a:latin typeface="Myriad Pro" panose="020B0503030403020204" pitchFamily="34" charset="0"/>
            </a:endParaRPr>
          </a:p>
        </p:txBody>
      </p:sp>
      <p:pic>
        <p:nvPicPr>
          <p:cNvPr id="12" name="Picture 11" descr="A close up of a sign&#10;&#10;Description automatically generated">
            <a:extLst>
              <a:ext uri="{FF2B5EF4-FFF2-40B4-BE49-F238E27FC236}">
                <a16:creationId xmlns:a16="http://schemas.microsoft.com/office/drawing/2014/main" id="{A46A2963-99E8-47CB-87C1-88B6FAD6AA1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040" y="166037"/>
            <a:ext cx="622489" cy="622489"/>
          </a:xfrm>
          <a:prstGeom prst="rect">
            <a:avLst/>
          </a:prstGeom>
        </p:spPr>
      </p:pic>
      <p:pic>
        <p:nvPicPr>
          <p:cNvPr id="13" name="Picture 12" descr="A picture containing drawing&#10;&#10;Description automatically generated">
            <a:extLst>
              <a:ext uri="{FF2B5EF4-FFF2-40B4-BE49-F238E27FC236}">
                <a16:creationId xmlns:a16="http://schemas.microsoft.com/office/drawing/2014/main" id="{34EB5CF5-C53B-4A0F-B313-15C81F2C5CA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757" y="275191"/>
            <a:ext cx="549401" cy="54940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F2056A0-E71C-4346-8417-E516A1161B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57703" y="1631012"/>
            <a:ext cx="3699335" cy="1350807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1192A7C9-5DC4-4098-AF75-82A284CDAC73}"/>
              </a:ext>
            </a:extLst>
          </p:cNvPr>
          <p:cNvSpPr/>
          <p:nvPr/>
        </p:nvSpPr>
        <p:spPr>
          <a:xfrm>
            <a:off x="0" y="965360"/>
            <a:ext cx="343481" cy="965965"/>
          </a:xfrm>
          <a:prstGeom prst="rect">
            <a:avLst/>
          </a:prstGeom>
          <a:solidFill>
            <a:srgbClr val="F5AA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 Box 2"/>
          <p:cNvSpPr txBox="1">
            <a:spLocks noChangeArrowheads="1"/>
          </p:cNvSpPr>
          <p:nvPr/>
        </p:nvSpPr>
        <p:spPr bwMode="auto">
          <a:xfrm>
            <a:off x="384129" y="2914769"/>
            <a:ext cx="3613545" cy="2862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id-ID" sz="2000" b="1" dirty="0"/>
              <a:t>Bottom-Up (</a:t>
            </a:r>
            <a:r>
              <a:rPr lang="en-US" altLang="zh-CN" sz="2000" b="1" dirty="0">
                <a:ea typeface="宋体" pitchFamily="2" charset="-122"/>
              </a:rPr>
              <a:t>agglomerative</a:t>
            </a:r>
            <a:r>
              <a:rPr lang="en-US" altLang="id-ID" sz="2000" b="1" dirty="0"/>
              <a:t>):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altLang="id-ID" sz="2000" dirty="0" err="1"/>
              <a:t>Dimulai</a:t>
            </a:r>
            <a:r>
              <a:rPr lang="en-US" altLang="id-ID" sz="2000" dirty="0"/>
              <a:t> </a:t>
            </a:r>
            <a:r>
              <a:rPr lang="en-US" altLang="id-ID" sz="2000" dirty="0" err="1"/>
              <a:t>dengan</a:t>
            </a:r>
            <a:r>
              <a:rPr lang="en-US" altLang="id-ID" sz="2000" dirty="0"/>
              <a:t> </a:t>
            </a:r>
            <a:r>
              <a:rPr lang="en-US" altLang="id-ID" sz="2000" dirty="0" err="1"/>
              <a:t>menjadikan</a:t>
            </a:r>
            <a:r>
              <a:rPr lang="en-US" altLang="id-ID" sz="2000" dirty="0"/>
              <a:t> </a:t>
            </a:r>
            <a:r>
              <a:rPr lang="en-US" altLang="id-ID" sz="2000" dirty="0" err="1"/>
              <a:t>tiap</a:t>
            </a:r>
            <a:r>
              <a:rPr lang="en-US" altLang="id-ID" sz="2000" dirty="0"/>
              <a:t> </a:t>
            </a:r>
            <a:r>
              <a:rPr lang="en-US" altLang="id-ID" sz="2000" dirty="0" err="1"/>
              <a:t>objek</a:t>
            </a:r>
            <a:r>
              <a:rPr lang="en-US" altLang="id-ID" sz="2000" dirty="0"/>
              <a:t> </a:t>
            </a:r>
            <a:r>
              <a:rPr lang="en-US" altLang="id-ID" sz="2000" dirty="0" err="1"/>
              <a:t>sebagai</a:t>
            </a:r>
            <a:r>
              <a:rPr lang="en-US" altLang="id-ID" sz="2000" dirty="0"/>
              <a:t> </a:t>
            </a:r>
            <a:r>
              <a:rPr lang="en-US" altLang="id-ID" sz="2000" dirty="0" err="1"/>
              <a:t>satu</a:t>
            </a:r>
            <a:r>
              <a:rPr lang="en-US" altLang="id-ID" sz="2000" dirty="0"/>
              <a:t> cluster. 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altLang="id-ID" sz="2000" dirty="0" err="1"/>
              <a:t>Menentukan</a:t>
            </a:r>
            <a:r>
              <a:rPr lang="en-US" altLang="id-ID" sz="2000" dirty="0"/>
              <a:t> </a:t>
            </a:r>
            <a:r>
              <a:rPr lang="en-US" altLang="id-ID" sz="2000" dirty="0" err="1"/>
              <a:t>pasangan</a:t>
            </a:r>
            <a:r>
              <a:rPr lang="en-US" altLang="id-ID" sz="2000" dirty="0"/>
              <a:t> </a:t>
            </a:r>
            <a:r>
              <a:rPr lang="en-US" altLang="id-ID" sz="2000" dirty="0" err="1"/>
              <a:t>terbaik</a:t>
            </a:r>
            <a:r>
              <a:rPr lang="en-US" altLang="id-ID" sz="2000" dirty="0"/>
              <a:t> </a:t>
            </a:r>
            <a:r>
              <a:rPr lang="en-US" altLang="id-ID" sz="2000" dirty="0" err="1"/>
              <a:t>untuk</a:t>
            </a:r>
            <a:r>
              <a:rPr lang="en-US" altLang="id-ID" sz="2000" dirty="0"/>
              <a:t> </a:t>
            </a:r>
            <a:r>
              <a:rPr lang="en-US" altLang="id-ID" sz="2000" dirty="0" err="1"/>
              <a:t>digabung</a:t>
            </a:r>
            <a:r>
              <a:rPr lang="en-US" altLang="id-ID" sz="2000" dirty="0"/>
              <a:t> </a:t>
            </a:r>
            <a:r>
              <a:rPr lang="en-US" altLang="id-ID" sz="2000" dirty="0" err="1"/>
              <a:t>menjadi</a:t>
            </a:r>
            <a:r>
              <a:rPr lang="en-US" altLang="id-ID" sz="2000" dirty="0"/>
              <a:t> </a:t>
            </a:r>
            <a:r>
              <a:rPr lang="en-US" altLang="id-ID" sz="2000" dirty="0" err="1"/>
              <a:t>satu</a:t>
            </a:r>
            <a:r>
              <a:rPr lang="en-US" altLang="id-ID" sz="2000" dirty="0"/>
              <a:t> cluster </a:t>
            </a:r>
            <a:r>
              <a:rPr lang="en-US" altLang="id-ID" sz="2000" dirty="0" err="1"/>
              <a:t>baru</a:t>
            </a:r>
            <a:r>
              <a:rPr lang="en-US" altLang="id-ID" sz="2000" dirty="0"/>
              <a:t>. 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altLang="id-ID" sz="2000" dirty="0" err="1"/>
              <a:t>Diulang</a:t>
            </a:r>
            <a:r>
              <a:rPr lang="en-US" altLang="id-ID" sz="2000" dirty="0"/>
              <a:t> </a:t>
            </a:r>
            <a:r>
              <a:rPr lang="en-US" altLang="id-ID" sz="2000" dirty="0" err="1"/>
              <a:t>sampai</a:t>
            </a:r>
            <a:r>
              <a:rPr lang="en-US" altLang="id-ID" sz="2000" dirty="0"/>
              <a:t> </a:t>
            </a:r>
            <a:r>
              <a:rPr lang="en-US" altLang="id-ID" sz="2000" dirty="0" err="1"/>
              <a:t>semua</a:t>
            </a:r>
            <a:r>
              <a:rPr lang="en-US" altLang="id-ID" sz="2000" dirty="0"/>
              <a:t> cluster </a:t>
            </a:r>
            <a:r>
              <a:rPr lang="en-US" altLang="id-ID" sz="2000" dirty="0" err="1"/>
              <a:t>tergabung</a:t>
            </a:r>
            <a:r>
              <a:rPr lang="en-US" altLang="id-ID" sz="2000" dirty="0"/>
              <a:t> </a:t>
            </a:r>
            <a:r>
              <a:rPr lang="en-US" altLang="id-ID" sz="2000" dirty="0" err="1"/>
              <a:t>menjadi</a:t>
            </a:r>
            <a:r>
              <a:rPr lang="en-US" altLang="id-ID" sz="2000" dirty="0"/>
              <a:t> </a:t>
            </a:r>
            <a:r>
              <a:rPr lang="en-US" altLang="id-ID" sz="2000" dirty="0" err="1"/>
              <a:t>satu</a:t>
            </a:r>
            <a:r>
              <a:rPr lang="en-US" altLang="id-ID" sz="2000" dirty="0"/>
              <a:t>. </a:t>
            </a:r>
          </a:p>
        </p:txBody>
      </p:sp>
      <p:pic>
        <p:nvPicPr>
          <p:cNvPr id="137" name="Picture 13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793" y="2831458"/>
            <a:ext cx="739446" cy="569737"/>
          </a:xfrm>
          <a:prstGeom prst="rect">
            <a:avLst/>
          </a:prstGeom>
        </p:spPr>
      </p:pic>
      <p:pic>
        <p:nvPicPr>
          <p:cNvPr id="138" name="Picture 13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27838" y="2841890"/>
            <a:ext cx="731283" cy="559305"/>
          </a:xfrm>
          <a:prstGeom prst="rect">
            <a:avLst/>
          </a:prstGeom>
        </p:spPr>
      </p:pic>
      <p:cxnSp>
        <p:nvCxnSpPr>
          <p:cNvPr id="139" name="Straight Connector 138"/>
          <p:cNvCxnSpPr/>
          <p:nvPr/>
        </p:nvCxnSpPr>
        <p:spPr>
          <a:xfrm>
            <a:off x="8693480" y="2600848"/>
            <a:ext cx="64880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/>
          <p:cNvCxnSpPr/>
          <p:nvPr/>
        </p:nvCxnSpPr>
        <p:spPr>
          <a:xfrm>
            <a:off x="8701793" y="2600848"/>
            <a:ext cx="0" cy="13300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/>
          <p:cNvCxnSpPr/>
          <p:nvPr/>
        </p:nvCxnSpPr>
        <p:spPr>
          <a:xfrm>
            <a:off x="9336332" y="2600848"/>
            <a:ext cx="0" cy="13300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Oval 141"/>
          <p:cNvSpPr/>
          <p:nvPr/>
        </p:nvSpPr>
        <p:spPr>
          <a:xfrm>
            <a:off x="8667809" y="2728363"/>
            <a:ext cx="74987" cy="7214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Oval 142"/>
          <p:cNvSpPr/>
          <p:nvPr/>
        </p:nvSpPr>
        <p:spPr>
          <a:xfrm>
            <a:off x="9298838" y="2731055"/>
            <a:ext cx="74987" cy="7214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4" name="Picture 14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07444" y="2808591"/>
            <a:ext cx="782625" cy="598947"/>
          </a:xfrm>
          <a:prstGeom prst="rect">
            <a:avLst/>
          </a:prstGeom>
        </p:spPr>
      </p:pic>
      <p:pic>
        <p:nvPicPr>
          <p:cNvPr id="145" name="Picture 14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27790" y="2819786"/>
            <a:ext cx="779654" cy="593043"/>
          </a:xfrm>
          <a:prstGeom prst="rect">
            <a:avLst/>
          </a:prstGeom>
        </p:spPr>
      </p:pic>
      <p:cxnSp>
        <p:nvCxnSpPr>
          <p:cNvPr id="146" name="Straight Connector 145"/>
          <p:cNvCxnSpPr/>
          <p:nvPr/>
        </p:nvCxnSpPr>
        <p:spPr>
          <a:xfrm>
            <a:off x="10402447" y="2456517"/>
            <a:ext cx="64880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/>
          <p:cNvCxnSpPr/>
          <p:nvPr/>
        </p:nvCxnSpPr>
        <p:spPr>
          <a:xfrm>
            <a:off x="10410760" y="2456517"/>
            <a:ext cx="0" cy="26210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/>
          <p:cNvCxnSpPr/>
          <p:nvPr/>
        </p:nvCxnSpPr>
        <p:spPr>
          <a:xfrm>
            <a:off x="11045299" y="2456517"/>
            <a:ext cx="0" cy="26210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Oval 148"/>
          <p:cNvSpPr/>
          <p:nvPr/>
        </p:nvSpPr>
        <p:spPr>
          <a:xfrm>
            <a:off x="10376776" y="2713129"/>
            <a:ext cx="74987" cy="7214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Oval 149"/>
          <p:cNvSpPr/>
          <p:nvPr/>
        </p:nvSpPr>
        <p:spPr>
          <a:xfrm>
            <a:off x="11007805" y="2715821"/>
            <a:ext cx="74987" cy="7214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1" name="Picture 15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06169" y="2815885"/>
            <a:ext cx="750573" cy="576527"/>
          </a:xfrm>
          <a:prstGeom prst="rect">
            <a:avLst/>
          </a:prstGeom>
        </p:spPr>
      </p:pic>
      <p:cxnSp>
        <p:nvCxnSpPr>
          <p:cNvPr id="152" name="Straight Connector 151"/>
          <p:cNvCxnSpPr/>
          <p:nvPr/>
        </p:nvCxnSpPr>
        <p:spPr>
          <a:xfrm>
            <a:off x="7815398" y="2355225"/>
            <a:ext cx="115352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/>
          <p:cNvCxnSpPr/>
          <p:nvPr/>
        </p:nvCxnSpPr>
        <p:spPr>
          <a:xfrm>
            <a:off x="7829662" y="2355225"/>
            <a:ext cx="0" cy="35744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/>
          <p:cNvCxnSpPr/>
          <p:nvPr/>
        </p:nvCxnSpPr>
        <p:spPr>
          <a:xfrm>
            <a:off x="8968926" y="2355225"/>
            <a:ext cx="0" cy="24562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Oval 154"/>
          <p:cNvSpPr/>
          <p:nvPr/>
        </p:nvSpPr>
        <p:spPr>
          <a:xfrm>
            <a:off x="7795678" y="2707179"/>
            <a:ext cx="74987" cy="7214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0" name="Picture 15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09235" y="4297180"/>
            <a:ext cx="739446" cy="569737"/>
          </a:xfrm>
          <a:prstGeom prst="rect">
            <a:avLst/>
          </a:prstGeom>
        </p:spPr>
      </p:pic>
      <p:pic>
        <p:nvPicPr>
          <p:cNvPr id="161" name="Picture 16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52280" y="4307612"/>
            <a:ext cx="731283" cy="559305"/>
          </a:xfrm>
          <a:prstGeom prst="rect">
            <a:avLst/>
          </a:prstGeom>
        </p:spPr>
      </p:pic>
      <p:cxnSp>
        <p:nvCxnSpPr>
          <p:cNvPr id="162" name="Straight Connector 161"/>
          <p:cNvCxnSpPr/>
          <p:nvPr/>
        </p:nvCxnSpPr>
        <p:spPr>
          <a:xfrm>
            <a:off x="8717922" y="4066570"/>
            <a:ext cx="64880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/>
          <p:cNvCxnSpPr/>
          <p:nvPr/>
        </p:nvCxnSpPr>
        <p:spPr>
          <a:xfrm>
            <a:off x="8726235" y="4066570"/>
            <a:ext cx="0" cy="13300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/>
          <p:cNvCxnSpPr/>
          <p:nvPr/>
        </p:nvCxnSpPr>
        <p:spPr>
          <a:xfrm>
            <a:off x="9360774" y="4066570"/>
            <a:ext cx="0" cy="13300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Oval 164"/>
          <p:cNvSpPr/>
          <p:nvPr/>
        </p:nvSpPr>
        <p:spPr>
          <a:xfrm>
            <a:off x="8692251" y="4194085"/>
            <a:ext cx="74987" cy="7214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Oval 165"/>
          <p:cNvSpPr/>
          <p:nvPr/>
        </p:nvSpPr>
        <p:spPr>
          <a:xfrm>
            <a:off x="9323280" y="4196777"/>
            <a:ext cx="74987" cy="7214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7" name="Picture 16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31886" y="4274313"/>
            <a:ext cx="782625" cy="598947"/>
          </a:xfrm>
          <a:prstGeom prst="rect">
            <a:avLst/>
          </a:prstGeom>
        </p:spPr>
      </p:pic>
      <p:pic>
        <p:nvPicPr>
          <p:cNvPr id="168" name="Picture 16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52232" y="4285508"/>
            <a:ext cx="779654" cy="593043"/>
          </a:xfrm>
          <a:prstGeom prst="rect">
            <a:avLst/>
          </a:prstGeom>
        </p:spPr>
      </p:pic>
      <p:cxnSp>
        <p:nvCxnSpPr>
          <p:cNvPr id="169" name="Straight Connector 168"/>
          <p:cNvCxnSpPr/>
          <p:nvPr/>
        </p:nvCxnSpPr>
        <p:spPr>
          <a:xfrm>
            <a:off x="10426889" y="3922239"/>
            <a:ext cx="64880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/>
          <p:cNvCxnSpPr/>
          <p:nvPr/>
        </p:nvCxnSpPr>
        <p:spPr>
          <a:xfrm>
            <a:off x="10435202" y="3922239"/>
            <a:ext cx="0" cy="26210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/>
          <p:cNvCxnSpPr/>
          <p:nvPr/>
        </p:nvCxnSpPr>
        <p:spPr>
          <a:xfrm>
            <a:off x="11069741" y="3922239"/>
            <a:ext cx="0" cy="26210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Oval 171"/>
          <p:cNvSpPr/>
          <p:nvPr/>
        </p:nvSpPr>
        <p:spPr>
          <a:xfrm>
            <a:off x="10401218" y="4178851"/>
            <a:ext cx="74987" cy="7214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Oval 172"/>
          <p:cNvSpPr/>
          <p:nvPr/>
        </p:nvSpPr>
        <p:spPr>
          <a:xfrm>
            <a:off x="11032247" y="4181543"/>
            <a:ext cx="74987" cy="7214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9" name="Picture 17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25346" y="5582378"/>
            <a:ext cx="739446" cy="569737"/>
          </a:xfrm>
          <a:prstGeom prst="rect">
            <a:avLst/>
          </a:prstGeom>
        </p:spPr>
      </p:pic>
      <p:pic>
        <p:nvPicPr>
          <p:cNvPr id="180" name="Picture 17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68391" y="5592810"/>
            <a:ext cx="731283" cy="559305"/>
          </a:xfrm>
          <a:prstGeom prst="rect">
            <a:avLst/>
          </a:prstGeom>
        </p:spPr>
      </p:pic>
      <p:cxnSp>
        <p:nvCxnSpPr>
          <p:cNvPr id="181" name="Straight Connector 180"/>
          <p:cNvCxnSpPr/>
          <p:nvPr/>
        </p:nvCxnSpPr>
        <p:spPr>
          <a:xfrm>
            <a:off x="8734033" y="5351768"/>
            <a:ext cx="64880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Connector 181"/>
          <p:cNvCxnSpPr/>
          <p:nvPr/>
        </p:nvCxnSpPr>
        <p:spPr>
          <a:xfrm>
            <a:off x="8742346" y="5351768"/>
            <a:ext cx="0" cy="13300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Connector 182"/>
          <p:cNvCxnSpPr/>
          <p:nvPr/>
        </p:nvCxnSpPr>
        <p:spPr>
          <a:xfrm>
            <a:off x="9376885" y="5351768"/>
            <a:ext cx="0" cy="13300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Oval 183"/>
          <p:cNvSpPr/>
          <p:nvPr/>
        </p:nvSpPr>
        <p:spPr>
          <a:xfrm>
            <a:off x="8708362" y="5479283"/>
            <a:ext cx="74987" cy="7214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Oval 184"/>
          <p:cNvSpPr/>
          <p:nvPr/>
        </p:nvSpPr>
        <p:spPr>
          <a:xfrm>
            <a:off x="9339391" y="5481975"/>
            <a:ext cx="74987" cy="7214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Text Box 2"/>
          <p:cNvSpPr txBox="1">
            <a:spLocks noChangeArrowheads="1"/>
          </p:cNvSpPr>
          <p:nvPr/>
        </p:nvSpPr>
        <p:spPr bwMode="auto">
          <a:xfrm>
            <a:off x="4967584" y="5249776"/>
            <a:ext cx="2533201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id-ID" sz="1600" dirty="0" err="1"/>
              <a:t>Pilih</a:t>
            </a:r>
            <a:r>
              <a:rPr lang="en-US" altLang="id-ID" sz="1600" dirty="0"/>
              <a:t> </a:t>
            </a:r>
            <a:r>
              <a:rPr lang="en-US" altLang="id-ID" sz="1600" dirty="0" err="1"/>
              <a:t>satu</a:t>
            </a:r>
            <a:r>
              <a:rPr lang="en-US" altLang="id-ID" sz="1600" dirty="0"/>
              <a:t> </a:t>
            </a:r>
            <a:r>
              <a:rPr lang="en-US" altLang="id-ID" sz="1600" dirty="0" err="1"/>
              <a:t>pasangan</a:t>
            </a:r>
            <a:r>
              <a:rPr lang="en-US" altLang="id-ID" sz="1600" dirty="0"/>
              <a:t> cluster </a:t>
            </a:r>
            <a:r>
              <a:rPr lang="en-US" altLang="id-ID" sz="1600" dirty="0" err="1"/>
              <a:t>dengan</a:t>
            </a:r>
            <a:r>
              <a:rPr lang="en-US" altLang="id-ID" sz="1600" dirty="0"/>
              <a:t> </a:t>
            </a:r>
            <a:r>
              <a:rPr lang="en-US" altLang="id-ID" sz="1600" dirty="0" err="1"/>
              <a:t>jarak</a:t>
            </a:r>
            <a:r>
              <a:rPr lang="en-US" altLang="id-ID" sz="1600" dirty="0"/>
              <a:t> </a:t>
            </a:r>
            <a:r>
              <a:rPr lang="en-US" altLang="id-ID" sz="1600" dirty="0" err="1"/>
              <a:t>terdekat</a:t>
            </a:r>
            <a:r>
              <a:rPr lang="en-US" altLang="id-ID" sz="1600" dirty="0"/>
              <a:t> </a:t>
            </a:r>
            <a:r>
              <a:rPr lang="en-US" altLang="id-ID" sz="1600" dirty="0" err="1"/>
              <a:t>dari</a:t>
            </a:r>
            <a:r>
              <a:rPr lang="en-US" altLang="id-ID" sz="1600" dirty="0"/>
              <a:t> 10 </a:t>
            </a:r>
            <a:r>
              <a:rPr lang="en-US" altLang="id-ID" sz="1600" dirty="0" err="1"/>
              <a:t>kemungkinan</a:t>
            </a:r>
            <a:r>
              <a:rPr lang="en-US" altLang="id-ID" sz="1600" dirty="0"/>
              <a:t> yang </a:t>
            </a:r>
            <a:r>
              <a:rPr lang="en-US" altLang="id-ID" sz="1600" dirty="0" err="1"/>
              <a:t>ada</a:t>
            </a:r>
            <a:r>
              <a:rPr lang="en-US" altLang="id-ID" sz="1600" dirty="0"/>
              <a:t>. </a:t>
            </a:r>
          </a:p>
        </p:txBody>
      </p:sp>
      <p:sp>
        <p:nvSpPr>
          <p:cNvPr id="187" name="Text Box 2"/>
          <p:cNvSpPr txBox="1">
            <a:spLocks noChangeArrowheads="1"/>
          </p:cNvSpPr>
          <p:nvPr/>
        </p:nvSpPr>
        <p:spPr bwMode="auto">
          <a:xfrm>
            <a:off x="4991595" y="4036348"/>
            <a:ext cx="2493591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id-ID" sz="1600" dirty="0" err="1"/>
              <a:t>Pilih</a:t>
            </a:r>
            <a:r>
              <a:rPr lang="en-US" altLang="id-ID" sz="1600" dirty="0"/>
              <a:t> </a:t>
            </a:r>
            <a:r>
              <a:rPr lang="en-US" altLang="id-ID" sz="1600" dirty="0" err="1"/>
              <a:t>satu</a:t>
            </a:r>
            <a:r>
              <a:rPr lang="en-US" altLang="id-ID" sz="1600" dirty="0"/>
              <a:t> </a:t>
            </a:r>
            <a:r>
              <a:rPr lang="en-US" altLang="id-ID" sz="1600" dirty="0" err="1"/>
              <a:t>pasangan</a:t>
            </a:r>
            <a:r>
              <a:rPr lang="en-US" altLang="id-ID" sz="1600" dirty="0"/>
              <a:t> cluster </a:t>
            </a:r>
            <a:r>
              <a:rPr lang="en-US" altLang="id-ID" sz="1600" dirty="0" err="1"/>
              <a:t>dengan</a:t>
            </a:r>
            <a:r>
              <a:rPr lang="en-US" altLang="id-ID" sz="1600" dirty="0"/>
              <a:t> </a:t>
            </a:r>
            <a:r>
              <a:rPr lang="en-US" altLang="id-ID" sz="1600" dirty="0" err="1"/>
              <a:t>jarak</a:t>
            </a:r>
            <a:r>
              <a:rPr lang="en-US" altLang="id-ID" sz="1600" dirty="0"/>
              <a:t> </a:t>
            </a:r>
            <a:r>
              <a:rPr lang="en-US" altLang="id-ID" sz="1600" dirty="0" err="1"/>
              <a:t>terdekat</a:t>
            </a:r>
            <a:r>
              <a:rPr lang="en-US" altLang="id-ID" sz="1600" dirty="0"/>
              <a:t> </a:t>
            </a:r>
            <a:r>
              <a:rPr lang="en-US" altLang="id-ID" sz="1600" dirty="0" err="1"/>
              <a:t>dari</a:t>
            </a:r>
            <a:r>
              <a:rPr lang="en-US" altLang="id-ID" sz="1600" dirty="0"/>
              <a:t> 6 </a:t>
            </a:r>
            <a:r>
              <a:rPr lang="en-US" altLang="id-ID" sz="1600" dirty="0" err="1"/>
              <a:t>kemungkinan</a:t>
            </a:r>
            <a:r>
              <a:rPr lang="en-US" altLang="id-ID" sz="1600" dirty="0"/>
              <a:t> yang </a:t>
            </a:r>
            <a:r>
              <a:rPr lang="en-US" altLang="id-ID" sz="1600" dirty="0" err="1"/>
              <a:t>ada</a:t>
            </a:r>
            <a:r>
              <a:rPr lang="en-US" altLang="id-ID" sz="1600" dirty="0"/>
              <a:t>. </a:t>
            </a:r>
          </a:p>
        </p:txBody>
      </p:sp>
      <p:sp>
        <p:nvSpPr>
          <p:cNvPr id="188" name="Text Box 2"/>
          <p:cNvSpPr txBox="1">
            <a:spLocks noChangeArrowheads="1"/>
          </p:cNvSpPr>
          <p:nvPr/>
        </p:nvSpPr>
        <p:spPr bwMode="auto">
          <a:xfrm>
            <a:off x="4964481" y="2512438"/>
            <a:ext cx="2449349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id-ID" sz="1600" dirty="0" err="1"/>
              <a:t>Pilih</a:t>
            </a:r>
            <a:r>
              <a:rPr lang="en-US" altLang="id-ID" sz="1600" dirty="0"/>
              <a:t> </a:t>
            </a:r>
            <a:r>
              <a:rPr lang="en-US" altLang="id-ID" sz="1600" dirty="0" err="1"/>
              <a:t>satu</a:t>
            </a:r>
            <a:r>
              <a:rPr lang="en-US" altLang="id-ID" sz="1600" dirty="0"/>
              <a:t> </a:t>
            </a:r>
            <a:r>
              <a:rPr lang="en-US" altLang="id-ID" sz="1600" dirty="0" err="1"/>
              <a:t>pasangan</a:t>
            </a:r>
            <a:r>
              <a:rPr lang="en-US" altLang="id-ID" sz="1600" dirty="0"/>
              <a:t> cluster </a:t>
            </a:r>
            <a:r>
              <a:rPr lang="en-US" altLang="id-ID" sz="1600" dirty="0" err="1"/>
              <a:t>dengan</a:t>
            </a:r>
            <a:r>
              <a:rPr lang="en-US" altLang="id-ID" sz="1600" dirty="0"/>
              <a:t> </a:t>
            </a:r>
            <a:r>
              <a:rPr lang="en-US" altLang="id-ID" sz="1600" dirty="0" err="1"/>
              <a:t>jarak</a:t>
            </a:r>
            <a:r>
              <a:rPr lang="en-US" altLang="id-ID" sz="1600" dirty="0"/>
              <a:t> </a:t>
            </a:r>
            <a:r>
              <a:rPr lang="en-US" altLang="id-ID" sz="1600" dirty="0" err="1"/>
              <a:t>terdekat</a:t>
            </a:r>
            <a:r>
              <a:rPr lang="en-US" altLang="id-ID" sz="1600" dirty="0"/>
              <a:t> </a:t>
            </a:r>
            <a:r>
              <a:rPr lang="en-US" altLang="id-ID" sz="1600" dirty="0" err="1"/>
              <a:t>dari</a:t>
            </a:r>
            <a:r>
              <a:rPr lang="en-US" altLang="id-ID" sz="1600" dirty="0"/>
              <a:t> 3 </a:t>
            </a:r>
            <a:r>
              <a:rPr lang="en-US" altLang="id-ID" sz="1600" dirty="0" err="1"/>
              <a:t>kemungkinan</a:t>
            </a:r>
            <a:r>
              <a:rPr lang="en-US" altLang="id-ID" sz="1600" dirty="0"/>
              <a:t> yang </a:t>
            </a:r>
            <a:r>
              <a:rPr lang="en-US" altLang="id-ID" sz="1600" dirty="0" err="1"/>
              <a:t>ada</a:t>
            </a:r>
            <a:r>
              <a:rPr lang="en-US" altLang="id-ID" sz="1600" dirty="0"/>
              <a:t>. </a:t>
            </a:r>
          </a:p>
        </p:txBody>
      </p:sp>
      <p:sp>
        <p:nvSpPr>
          <p:cNvPr id="189" name="Rectangle 188"/>
          <p:cNvSpPr/>
          <p:nvPr/>
        </p:nvSpPr>
        <p:spPr>
          <a:xfrm flipV="1">
            <a:off x="5051470" y="4996242"/>
            <a:ext cx="6438600" cy="102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Rectangle 189"/>
          <p:cNvSpPr/>
          <p:nvPr/>
        </p:nvSpPr>
        <p:spPr>
          <a:xfrm>
            <a:off x="5051469" y="3629841"/>
            <a:ext cx="6438600" cy="102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Text Box 2"/>
          <p:cNvSpPr txBox="1">
            <a:spLocks noChangeArrowheads="1"/>
          </p:cNvSpPr>
          <p:nvPr/>
        </p:nvSpPr>
        <p:spPr bwMode="auto">
          <a:xfrm>
            <a:off x="11232811" y="5239980"/>
            <a:ext cx="858407" cy="33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/>
        </p:spPr>
        <p:txBody>
          <a:bodyPr wrap="square">
            <a:spAutoFit/>
          </a:bodyPr>
          <a:lstStyle/>
          <a:p>
            <a:r>
              <a:rPr lang="en-US" altLang="id-ID" sz="1600" b="1" dirty="0" err="1"/>
              <a:t>Iterasi</a:t>
            </a:r>
            <a:r>
              <a:rPr lang="en-US" altLang="id-ID" sz="1600" b="1" dirty="0"/>
              <a:t> 1</a:t>
            </a:r>
          </a:p>
        </p:txBody>
      </p:sp>
      <p:sp>
        <p:nvSpPr>
          <p:cNvPr id="194" name="Text Box 2"/>
          <p:cNvSpPr txBox="1">
            <a:spLocks noChangeArrowheads="1"/>
          </p:cNvSpPr>
          <p:nvPr/>
        </p:nvSpPr>
        <p:spPr bwMode="auto">
          <a:xfrm>
            <a:off x="11236361" y="3855523"/>
            <a:ext cx="858407" cy="33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/>
        </p:spPr>
        <p:txBody>
          <a:bodyPr wrap="square">
            <a:spAutoFit/>
          </a:bodyPr>
          <a:lstStyle/>
          <a:p>
            <a:r>
              <a:rPr lang="en-US" altLang="id-ID" sz="1600" b="1" dirty="0" err="1"/>
              <a:t>Iterasi</a:t>
            </a:r>
            <a:r>
              <a:rPr lang="en-US" altLang="id-ID" sz="1600" b="1" dirty="0"/>
              <a:t> 2</a:t>
            </a:r>
          </a:p>
        </p:txBody>
      </p:sp>
      <p:sp>
        <p:nvSpPr>
          <p:cNvPr id="195" name="Text Box 2"/>
          <p:cNvSpPr txBox="1">
            <a:spLocks noChangeArrowheads="1"/>
          </p:cNvSpPr>
          <p:nvPr/>
        </p:nvSpPr>
        <p:spPr bwMode="auto">
          <a:xfrm>
            <a:off x="11209632" y="2245384"/>
            <a:ext cx="858407" cy="33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/>
        </p:spPr>
        <p:txBody>
          <a:bodyPr wrap="square">
            <a:spAutoFit/>
          </a:bodyPr>
          <a:lstStyle/>
          <a:p>
            <a:r>
              <a:rPr lang="en-US" altLang="id-ID" sz="1600" b="1" dirty="0" err="1"/>
              <a:t>Iterasi</a:t>
            </a:r>
            <a:r>
              <a:rPr lang="en-US" altLang="id-ID" sz="1600" b="1" dirty="0"/>
              <a:t> 3</a:t>
            </a:r>
          </a:p>
        </p:txBody>
      </p:sp>
    </p:spTree>
    <p:extLst>
      <p:ext uri="{BB962C8B-B14F-4D97-AF65-F5344CB8AC3E}">
        <p14:creationId xmlns:p14="http://schemas.microsoft.com/office/powerpoint/2010/main" val="3344104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85E5CBC-6DA9-4BCE-8278-9E99760F5423}"/>
              </a:ext>
            </a:extLst>
          </p:cNvPr>
          <p:cNvSpPr txBox="1">
            <a:spLocks/>
          </p:cNvSpPr>
          <p:nvPr/>
        </p:nvSpPr>
        <p:spPr>
          <a:xfrm>
            <a:off x="424757" y="784760"/>
            <a:ext cx="6094277" cy="1096419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b="1" dirty="0" err="1">
                <a:solidFill>
                  <a:srgbClr val="002060"/>
                </a:solidFill>
                <a:latin typeface="Myriad Pro" panose="020B0503030403020204" pitchFamily="34" charset="0"/>
                <a:cs typeface="Myriad Arabic" panose="01010101010101010101" pitchFamily="50" charset="-78"/>
              </a:rPr>
              <a:t>Ilustrasi</a:t>
            </a:r>
            <a:r>
              <a:rPr lang="en-US" sz="3200" b="1" dirty="0">
                <a:solidFill>
                  <a:srgbClr val="002060"/>
                </a:solidFill>
                <a:latin typeface="Myriad Pro" panose="020B0503030403020204" pitchFamily="34" charset="0"/>
                <a:cs typeface="Myriad Arabic" panose="01010101010101010101" pitchFamily="50" charset="-78"/>
              </a:rPr>
              <a:t> </a:t>
            </a:r>
            <a:r>
              <a:rPr lang="id-ID" sz="3200" b="1" dirty="0">
                <a:solidFill>
                  <a:srgbClr val="002060"/>
                </a:solidFill>
                <a:latin typeface="Myriad Pro" panose="020B0503030403020204" pitchFamily="34" charset="0"/>
                <a:cs typeface="Myriad Arabic" panose="01010101010101010101" pitchFamily="50" charset="-78"/>
              </a:rPr>
              <a:t>A</a:t>
            </a:r>
            <a:r>
              <a:rPr lang="en-US" sz="3200" b="1" dirty="0" err="1">
                <a:solidFill>
                  <a:srgbClr val="002060"/>
                </a:solidFill>
                <a:latin typeface="Myriad Pro" panose="020B0503030403020204" pitchFamily="34" charset="0"/>
                <a:cs typeface="Myriad Arabic" panose="01010101010101010101" pitchFamily="50" charset="-78"/>
              </a:rPr>
              <a:t>lgoritma</a:t>
            </a:r>
            <a:endParaRPr lang="id-ID" sz="3200" b="1" dirty="0">
              <a:solidFill>
                <a:srgbClr val="002060"/>
              </a:solidFill>
              <a:latin typeface="Myriad Pro" panose="020B0503030403020204" pitchFamily="34" charset="0"/>
              <a:cs typeface="Myriad Arabic" panose="01010101010101010101" pitchFamily="50" charset="-78"/>
            </a:endParaRPr>
          </a:p>
          <a:p>
            <a:pPr algn="l"/>
            <a:r>
              <a:rPr lang="en-US" sz="3200" b="1" dirty="0">
                <a:solidFill>
                  <a:srgbClr val="002060"/>
                </a:solidFill>
                <a:latin typeface="Myriad Pro" panose="020B0503030403020204" pitchFamily="34" charset="0"/>
                <a:cs typeface="Myriad Arabic" panose="01010101010101010101" pitchFamily="50" charset="-78"/>
              </a:rPr>
              <a:t>Clustering Agglomerative</a:t>
            </a:r>
            <a:endParaRPr lang="en-ID" sz="3200" b="1" dirty="0">
              <a:solidFill>
                <a:srgbClr val="002060"/>
              </a:solidFill>
              <a:latin typeface="Myriad Pro" panose="020B0503030403020204" pitchFamily="34" charset="0"/>
              <a:cs typeface="Myriad Arabic" panose="01010101010101010101" pitchFamily="50" charset="-78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F012A2E-4D68-42D5-A5E8-7CF6761E153C}"/>
              </a:ext>
            </a:extLst>
          </p:cNvPr>
          <p:cNvSpPr/>
          <p:nvPr/>
        </p:nvSpPr>
        <p:spPr>
          <a:xfrm>
            <a:off x="-144162" y="6435707"/>
            <a:ext cx="12480324" cy="42229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DC53D252-6C21-4A1F-86DB-73FE89E5050A}"/>
              </a:ext>
            </a:extLst>
          </p:cNvPr>
          <p:cNvSpPr txBox="1"/>
          <p:nvPr/>
        </p:nvSpPr>
        <p:spPr>
          <a:xfrm>
            <a:off x="868181" y="6472778"/>
            <a:ext cx="3916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Raleway SemiBold" panose="020B0703030101060003" pitchFamily="34" charset="0"/>
              </a:rPr>
              <a:t>www.its.ac.id</a:t>
            </a:r>
            <a:endParaRPr lang="id-ID" sz="1400" dirty="0">
              <a:solidFill>
                <a:schemeClr val="bg1"/>
              </a:solidFill>
              <a:latin typeface="Raleway SemiBold" panose="020B0703030101060003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61DCD36-B555-448B-BF35-7C58404BDE89}"/>
              </a:ext>
            </a:extLst>
          </p:cNvPr>
          <p:cNvGrpSpPr/>
          <p:nvPr/>
        </p:nvGrpSpPr>
        <p:grpSpPr>
          <a:xfrm>
            <a:off x="343482" y="6589488"/>
            <a:ext cx="276847" cy="99072"/>
            <a:chOff x="258233" y="6589488"/>
            <a:chExt cx="276847" cy="99072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9F74CCD-91CC-474C-9098-A126577B76C8}"/>
                </a:ext>
              </a:extLst>
            </p:cNvPr>
            <p:cNvSpPr/>
            <p:nvPr/>
          </p:nvSpPr>
          <p:spPr>
            <a:xfrm>
              <a:off x="258233" y="6589488"/>
              <a:ext cx="106347" cy="99072"/>
            </a:xfrm>
            <a:prstGeom prst="ellipse">
              <a:avLst/>
            </a:prstGeom>
            <a:solidFill>
              <a:srgbClr val="F5AA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E84121F-F34F-4D5B-A529-419C0668AC66}"/>
                </a:ext>
              </a:extLst>
            </p:cNvPr>
            <p:cNvSpPr/>
            <p:nvPr/>
          </p:nvSpPr>
          <p:spPr>
            <a:xfrm>
              <a:off x="428733" y="6589488"/>
              <a:ext cx="106347" cy="99072"/>
            </a:xfrm>
            <a:prstGeom prst="ellipse">
              <a:avLst/>
            </a:prstGeom>
            <a:solidFill>
              <a:srgbClr val="FFC4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sp>
        <p:nvSpPr>
          <p:cNvPr id="11" name="TextBox 2">
            <a:extLst>
              <a:ext uri="{FF2B5EF4-FFF2-40B4-BE49-F238E27FC236}">
                <a16:creationId xmlns:a16="http://schemas.microsoft.com/office/drawing/2014/main" id="{315EEE01-1E88-4516-AE4F-6764A7B8AA5C}"/>
              </a:ext>
            </a:extLst>
          </p:cNvPr>
          <p:cNvSpPr txBox="1"/>
          <p:nvPr/>
        </p:nvSpPr>
        <p:spPr>
          <a:xfrm>
            <a:off x="5405177" y="6477576"/>
            <a:ext cx="66368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  <a:latin typeface="Myriad Pro" panose="020B0503030403020204" pitchFamily="34" charset="0"/>
              </a:rPr>
              <a:t>INSTITUT TEKNOLOGI SEPULUH NOPEMBER, Surabaya - Indonesia</a:t>
            </a:r>
            <a:endParaRPr lang="id-ID" sz="1400" dirty="0">
              <a:solidFill>
                <a:schemeClr val="bg1"/>
              </a:solidFill>
              <a:latin typeface="Myriad Pro" panose="020B0503030403020204" pitchFamily="34" charset="0"/>
            </a:endParaRPr>
          </a:p>
        </p:txBody>
      </p:sp>
      <p:pic>
        <p:nvPicPr>
          <p:cNvPr id="12" name="Picture 11" descr="A close up of a sign&#10;&#10;Description automatically generated">
            <a:extLst>
              <a:ext uri="{FF2B5EF4-FFF2-40B4-BE49-F238E27FC236}">
                <a16:creationId xmlns:a16="http://schemas.microsoft.com/office/drawing/2014/main" id="{A46A2963-99E8-47CB-87C1-88B6FAD6AA1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040" y="166037"/>
            <a:ext cx="622489" cy="622489"/>
          </a:xfrm>
          <a:prstGeom prst="rect">
            <a:avLst/>
          </a:prstGeom>
        </p:spPr>
      </p:pic>
      <p:pic>
        <p:nvPicPr>
          <p:cNvPr id="13" name="Picture 12" descr="A picture containing drawing&#10;&#10;Description automatically generated">
            <a:extLst>
              <a:ext uri="{FF2B5EF4-FFF2-40B4-BE49-F238E27FC236}">
                <a16:creationId xmlns:a16="http://schemas.microsoft.com/office/drawing/2014/main" id="{34EB5CF5-C53B-4A0F-B313-15C81F2C5CA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757" y="275191"/>
            <a:ext cx="549401" cy="54940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F2056A0-E71C-4346-8417-E516A1161B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57703" y="1631012"/>
            <a:ext cx="3699335" cy="1350807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1192A7C9-5DC4-4098-AF75-82A284CDAC73}"/>
              </a:ext>
            </a:extLst>
          </p:cNvPr>
          <p:cNvSpPr/>
          <p:nvPr/>
        </p:nvSpPr>
        <p:spPr>
          <a:xfrm>
            <a:off x="0" y="965360"/>
            <a:ext cx="343481" cy="965965"/>
          </a:xfrm>
          <a:prstGeom prst="rect">
            <a:avLst/>
          </a:prstGeom>
          <a:solidFill>
            <a:srgbClr val="F5AA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 Box 2"/>
          <p:cNvSpPr txBox="1">
            <a:spLocks noChangeArrowheads="1"/>
          </p:cNvSpPr>
          <p:nvPr/>
        </p:nvSpPr>
        <p:spPr bwMode="auto">
          <a:xfrm>
            <a:off x="384129" y="2914769"/>
            <a:ext cx="3613545" cy="2862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id-ID" sz="2000" b="1" dirty="0"/>
              <a:t>Bottom-Up (</a:t>
            </a:r>
            <a:r>
              <a:rPr lang="en-US" altLang="zh-CN" sz="2000" b="1" dirty="0">
                <a:ea typeface="宋体" pitchFamily="2" charset="-122"/>
              </a:rPr>
              <a:t>agglomerative</a:t>
            </a:r>
            <a:r>
              <a:rPr lang="en-US" altLang="id-ID" sz="2000" b="1" dirty="0"/>
              <a:t>):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altLang="id-ID" sz="2000" dirty="0" err="1"/>
              <a:t>Dimulai</a:t>
            </a:r>
            <a:r>
              <a:rPr lang="en-US" altLang="id-ID" sz="2000" dirty="0"/>
              <a:t> </a:t>
            </a:r>
            <a:r>
              <a:rPr lang="en-US" altLang="id-ID" sz="2000" dirty="0" err="1"/>
              <a:t>dengan</a:t>
            </a:r>
            <a:r>
              <a:rPr lang="en-US" altLang="id-ID" sz="2000" dirty="0"/>
              <a:t> </a:t>
            </a:r>
            <a:r>
              <a:rPr lang="en-US" altLang="id-ID" sz="2000" dirty="0" err="1"/>
              <a:t>menjadikan</a:t>
            </a:r>
            <a:r>
              <a:rPr lang="en-US" altLang="id-ID" sz="2000" dirty="0"/>
              <a:t> </a:t>
            </a:r>
            <a:r>
              <a:rPr lang="en-US" altLang="id-ID" sz="2000" dirty="0" err="1"/>
              <a:t>tiap</a:t>
            </a:r>
            <a:r>
              <a:rPr lang="en-US" altLang="id-ID" sz="2000" dirty="0"/>
              <a:t> </a:t>
            </a:r>
            <a:r>
              <a:rPr lang="en-US" altLang="id-ID" sz="2000" dirty="0" err="1"/>
              <a:t>objek</a:t>
            </a:r>
            <a:r>
              <a:rPr lang="en-US" altLang="id-ID" sz="2000" dirty="0"/>
              <a:t> </a:t>
            </a:r>
            <a:r>
              <a:rPr lang="en-US" altLang="id-ID" sz="2000" dirty="0" err="1"/>
              <a:t>sebagai</a:t>
            </a:r>
            <a:r>
              <a:rPr lang="en-US" altLang="id-ID" sz="2000" dirty="0"/>
              <a:t> </a:t>
            </a:r>
            <a:r>
              <a:rPr lang="en-US" altLang="id-ID" sz="2000" dirty="0" err="1"/>
              <a:t>satu</a:t>
            </a:r>
            <a:r>
              <a:rPr lang="en-US" altLang="id-ID" sz="2000" dirty="0"/>
              <a:t> cluster. 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altLang="id-ID" sz="2000" dirty="0" err="1"/>
              <a:t>Menentukan</a:t>
            </a:r>
            <a:r>
              <a:rPr lang="en-US" altLang="id-ID" sz="2000" dirty="0"/>
              <a:t> </a:t>
            </a:r>
            <a:r>
              <a:rPr lang="en-US" altLang="id-ID" sz="2000" dirty="0" err="1"/>
              <a:t>pasangan</a:t>
            </a:r>
            <a:r>
              <a:rPr lang="en-US" altLang="id-ID" sz="2000" dirty="0"/>
              <a:t> </a:t>
            </a:r>
            <a:r>
              <a:rPr lang="en-US" altLang="id-ID" sz="2000" dirty="0" err="1"/>
              <a:t>terbaik</a:t>
            </a:r>
            <a:r>
              <a:rPr lang="en-US" altLang="id-ID" sz="2000" dirty="0"/>
              <a:t> </a:t>
            </a:r>
            <a:r>
              <a:rPr lang="en-US" altLang="id-ID" sz="2000" dirty="0" err="1"/>
              <a:t>untuk</a:t>
            </a:r>
            <a:r>
              <a:rPr lang="en-US" altLang="id-ID" sz="2000" dirty="0"/>
              <a:t> </a:t>
            </a:r>
            <a:r>
              <a:rPr lang="en-US" altLang="id-ID" sz="2000" dirty="0" err="1"/>
              <a:t>digabung</a:t>
            </a:r>
            <a:r>
              <a:rPr lang="en-US" altLang="id-ID" sz="2000" dirty="0"/>
              <a:t> </a:t>
            </a:r>
            <a:r>
              <a:rPr lang="en-US" altLang="id-ID" sz="2000" dirty="0" err="1"/>
              <a:t>menjadi</a:t>
            </a:r>
            <a:r>
              <a:rPr lang="en-US" altLang="id-ID" sz="2000" dirty="0"/>
              <a:t> </a:t>
            </a:r>
            <a:r>
              <a:rPr lang="en-US" altLang="id-ID" sz="2000" dirty="0" err="1"/>
              <a:t>satu</a:t>
            </a:r>
            <a:r>
              <a:rPr lang="en-US" altLang="id-ID" sz="2000" dirty="0"/>
              <a:t> cluster </a:t>
            </a:r>
            <a:r>
              <a:rPr lang="en-US" altLang="id-ID" sz="2000" dirty="0" err="1"/>
              <a:t>baru</a:t>
            </a:r>
            <a:r>
              <a:rPr lang="en-US" altLang="id-ID" sz="2000" dirty="0"/>
              <a:t>. 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altLang="id-ID" sz="2000" dirty="0" err="1"/>
              <a:t>Diulang</a:t>
            </a:r>
            <a:r>
              <a:rPr lang="en-US" altLang="id-ID" sz="2000" dirty="0"/>
              <a:t> </a:t>
            </a:r>
            <a:r>
              <a:rPr lang="en-US" altLang="id-ID" sz="2000" dirty="0" err="1"/>
              <a:t>sampai</a:t>
            </a:r>
            <a:r>
              <a:rPr lang="en-US" altLang="id-ID" sz="2000" dirty="0"/>
              <a:t> </a:t>
            </a:r>
            <a:r>
              <a:rPr lang="en-US" altLang="id-ID" sz="2000" dirty="0" err="1"/>
              <a:t>semua</a:t>
            </a:r>
            <a:r>
              <a:rPr lang="en-US" altLang="id-ID" sz="2000" dirty="0"/>
              <a:t> cluster </a:t>
            </a:r>
            <a:r>
              <a:rPr lang="en-US" altLang="id-ID" sz="2000" dirty="0" err="1"/>
              <a:t>tergabung</a:t>
            </a:r>
            <a:r>
              <a:rPr lang="en-US" altLang="id-ID" sz="2000" dirty="0"/>
              <a:t> </a:t>
            </a:r>
            <a:r>
              <a:rPr lang="en-US" altLang="id-ID" sz="2000" dirty="0" err="1"/>
              <a:t>menjadi</a:t>
            </a:r>
            <a:r>
              <a:rPr lang="en-US" altLang="id-ID" sz="2000" dirty="0"/>
              <a:t> </a:t>
            </a:r>
            <a:r>
              <a:rPr lang="en-US" altLang="id-ID" sz="2000" dirty="0" err="1"/>
              <a:t>satu</a:t>
            </a:r>
            <a:r>
              <a:rPr lang="en-US" altLang="id-ID" sz="2000" dirty="0"/>
              <a:t>. </a:t>
            </a:r>
          </a:p>
        </p:txBody>
      </p:sp>
      <p:pic>
        <p:nvPicPr>
          <p:cNvPr id="106" name="Picture 10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21795" y="1225533"/>
            <a:ext cx="739446" cy="569737"/>
          </a:xfrm>
          <a:prstGeom prst="rect">
            <a:avLst/>
          </a:prstGeom>
        </p:spPr>
      </p:pic>
      <p:pic>
        <p:nvPicPr>
          <p:cNvPr id="107" name="Picture 10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64840" y="1235965"/>
            <a:ext cx="731283" cy="559305"/>
          </a:xfrm>
          <a:prstGeom prst="rect">
            <a:avLst/>
          </a:prstGeom>
        </p:spPr>
      </p:pic>
      <p:cxnSp>
        <p:nvCxnSpPr>
          <p:cNvPr id="108" name="Straight Connector 107"/>
          <p:cNvCxnSpPr/>
          <p:nvPr/>
        </p:nvCxnSpPr>
        <p:spPr>
          <a:xfrm>
            <a:off x="8630482" y="994923"/>
            <a:ext cx="64880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/>
          <p:nvPr/>
        </p:nvCxnSpPr>
        <p:spPr>
          <a:xfrm>
            <a:off x="8638795" y="994923"/>
            <a:ext cx="0" cy="13300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>
            <a:off x="9273334" y="994923"/>
            <a:ext cx="0" cy="13300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Oval 110"/>
          <p:cNvSpPr/>
          <p:nvPr/>
        </p:nvSpPr>
        <p:spPr>
          <a:xfrm>
            <a:off x="8604811" y="1122438"/>
            <a:ext cx="74987" cy="7214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/>
          <p:cNvSpPr/>
          <p:nvPr/>
        </p:nvSpPr>
        <p:spPr>
          <a:xfrm>
            <a:off x="9235840" y="1125130"/>
            <a:ext cx="74987" cy="7214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3" name="Picture 1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44446" y="1202666"/>
            <a:ext cx="782625" cy="598947"/>
          </a:xfrm>
          <a:prstGeom prst="rect">
            <a:avLst/>
          </a:prstGeom>
        </p:spPr>
      </p:pic>
      <p:pic>
        <p:nvPicPr>
          <p:cNvPr id="114" name="Picture 1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64792" y="1213861"/>
            <a:ext cx="779654" cy="593043"/>
          </a:xfrm>
          <a:prstGeom prst="rect">
            <a:avLst/>
          </a:prstGeom>
        </p:spPr>
      </p:pic>
      <p:cxnSp>
        <p:nvCxnSpPr>
          <p:cNvPr id="115" name="Straight Connector 114"/>
          <p:cNvCxnSpPr/>
          <p:nvPr/>
        </p:nvCxnSpPr>
        <p:spPr>
          <a:xfrm>
            <a:off x="10339449" y="850592"/>
            <a:ext cx="64880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/>
          <p:cNvCxnSpPr/>
          <p:nvPr/>
        </p:nvCxnSpPr>
        <p:spPr>
          <a:xfrm>
            <a:off x="10347762" y="850592"/>
            <a:ext cx="0" cy="26210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/>
          <p:cNvCxnSpPr/>
          <p:nvPr/>
        </p:nvCxnSpPr>
        <p:spPr>
          <a:xfrm>
            <a:off x="10982301" y="850592"/>
            <a:ext cx="0" cy="26210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Oval 117"/>
          <p:cNvSpPr/>
          <p:nvPr/>
        </p:nvSpPr>
        <p:spPr>
          <a:xfrm>
            <a:off x="10313778" y="1107204"/>
            <a:ext cx="74987" cy="7214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/>
          <p:cNvSpPr/>
          <p:nvPr/>
        </p:nvSpPr>
        <p:spPr>
          <a:xfrm>
            <a:off x="10944807" y="1109896"/>
            <a:ext cx="74987" cy="7214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0" name="Picture 1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43171" y="1209960"/>
            <a:ext cx="750573" cy="576527"/>
          </a:xfrm>
          <a:prstGeom prst="rect">
            <a:avLst/>
          </a:prstGeom>
        </p:spPr>
      </p:pic>
      <p:cxnSp>
        <p:nvCxnSpPr>
          <p:cNvPr id="121" name="Straight Connector 120"/>
          <p:cNvCxnSpPr/>
          <p:nvPr/>
        </p:nvCxnSpPr>
        <p:spPr>
          <a:xfrm>
            <a:off x="7752400" y="749300"/>
            <a:ext cx="115352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/>
          <p:cNvCxnSpPr/>
          <p:nvPr/>
        </p:nvCxnSpPr>
        <p:spPr>
          <a:xfrm>
            <a:off x="7766664" y="749300"/>
            <a:ext cx="0" cy="35744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/>
          <p:cNvCxnSpPr/>
          <p:nvPr/>
        </p:nvCxnSpPr>
        <p:spPr>
          <a:xfrm>
            <a:off x="8905928" y="749300"/>
            <a:ext cx="0" cy="24562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Oval 123"/>
          <p:cNvSpPr/>
          <p:nvPr/>
        </p:nvSpPr>
        <p:spPr>
          <a:xfrm>
            <a:off x="7732680" y="1101254"/>
            <a:ext cx="74987" cy="7214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5" name="Straight Connector 124"/>
          <p:cNvCxnSpPr/>
          <p:nvPr/>
        </p:nvCxnSpPr>
        <p:spPr>
          <a:xfrm>
            <a:off x="8357481" y="569488"/>
            <a:ext cx="230256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/>
          <p:nvPr/>
        </p:nvCxnSpPr>
        <p:spPr>
          <a:xfrm>
            <a:off x="8371745" y="569488"/>
            <a:ext cx="0" cy="17981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/>
          <p:nvPr/>
        </p:nvCxnSpPr>
        <p:spPr>
          <a:xfrm>
            <a:off x="10651735" y="569488"/>
            <a:ext cx="0" cy="28110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/>
          <p:cNvCxnSpPr/>
          <p:nvPr/>
        </p:nvCxnSpPr>
        <p:spPr>
          <a:xfrm>
            <a:off x="9521673" y="389676"/>
            <a:ext cx="0" cy="17981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7" name="Picture 13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793" y="2831458"/>
            <a:ext cx="739446" cy="569737"/>
          </a:xfrm>
          <a:prstGeom prst="rect">
            <a:avLst/>
          </a:prstGeom>
        </p:spPr>
      </p:pic>
      <p:pic>
        <p:nvPicPr>
          <p:cNvPr id="138" name="Picture 13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27838" y="2841890"/>
            <a:ext cx="731283" cy="559305"/>
          </a:xfrm>
          <a:prstGeom prst="rect">
            <a:avLst/>
          </a:prstGeom>
        </p:spPr>
      </p:pic>
      <p:cxnSp>
        <p:nvCxnSpPr>
          <p:cNvPr id="139" name="Straight Connector 138"/>
          <p:cNvCxnSpPr/>
          <p:nvPr/>
        </p:nvCxnSpPr>
        <p:spPr>
          <a:xfrm>
            <a:off x="8693480" y="2600848"/>
            <a:ext cx="64880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/>
          <p:cNvCxnSpPr/>
          <p:nvPr/>
        </p:nvCxnSpPr>
        <p:spPr>
          <a:xfrm>
            <a:off x="8701793" y="2600848"/>
            <a:ext cx="0" cy="13300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/>
          <p:cNvCxnSpPr/>
          <p:nvPr/>
        </p:nvCxnSpPr>
        <p:spPr>
          <a:xfrm>
            <a:off x="9336332" y="2600848"/>
            <a:ext cx="0" cy="13300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Oval 141"/>
          <p:cNvSpPr/>
          <p:nvPr/>
        </p:nvSpPr>
        <p:spPr>
          <a:xfrm>
            <a:off x="8667809" y="2728363"/>
            <a:ext cx="74987" cy="7214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Oval 142"/>
          <p:cNvSpPr/>
          <p:nvPr/>
        </p:nvSpPr>
        <p:spPr>
          <a:xfrm>
            <a:off x="9298838" y="2731055"/>
            <a:ext cx="74987" cy="7214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4" name="Picture 14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07444" y="2808591"/>
            <a:ext cx="782625" cy="598947"/>
          </a:xfrm>
          <a:prstGeom prst="rect">
            <a:avLst/>
          </a:prstGeom>
        </p:spPr>
      </p:pic>
      <p:pic>
        <p:nvPicPr>
          <p:cNvPr id="145" name="Picture 14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27790" y="2819786"/>
            <a:ext cx="779654" cy="593043"/>
          </a:xfrm>
          <a:prstGeom prst="rect">
            <a:avLst/>
          </a:prstGeom>
        </p:spPr>
      </p:pic>
      <p:cxnSp>
        <p:nvCxnSpPr>
          <p:cNvPr id="146" name="Straight Connector 145"/>
          <p:cNvCxnSpPr/>
          <p:nvPr/>
        </p:nvCxnSpPr>
        <p:spPr>
          <a:xfrm>
            <a:off x="10402447" y="2456517"/>
            <a:ext cx="64880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/>
          <p:cNvCxnSpPr/>
          <p:nvPr/>
        </p:nvCxnSpPr>
        <p:spPr>
          <a:xfrm>
            <a:off x="10410760" y="2456517"/>
            <a:ext cx="0" cy="26210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/>
          <p:cNvCxnSpPr/>
          <p:nvPr/>
        </p:nvCxnSpPr>
        <p:spPr>
          <a:xfrm>
            <a:off x="11045299" y="2456517"/>
            <a:ext cx="0" cy="26210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Oval 148"/>
          <p:cNvSpPr/>
          <p:nvPr/>
        </p:nvSpPr>
        <p:spPr>
          <a:xfrm>
            <a:off x="10376776" y="2713129"/>
            <a:ext cx="74987" cy="7214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Oval 149"/>
          <p:cNvSpPr/>
          <p:nvPr/>
        </p:nvSpPr>
        <p:spPr>
          <a:xfrm>
            <a:off x="11007805" y="2715821"/>
            <a:ext cx="74987" cy="7214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1" name="Picture 15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06169" y="2815885"/>
            <a:ext cx="750573" cy="576527"/>
          </a:xfrm>
          <a:prstGeom prst="rect">
            <a:avLst/>
          </a:prstGeom>
        </p:spPr>
      </p:pic>
      <p:cxnSp>
        <p:nvCxnSpPr>
          <p:cNvPr id="152" name="Straight Connector 151"/>
          <p:cNvCxnSpPr/>
          <p:nvPr/>
        </p:nvCxnSpPr>
        <p:spPr>
          <a:xfrm>
            <a:off x="7815398" y="2355225"/>
            <a:ext cx="115352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/>
          <p:cNvCxnSpPr/>
          <p:nvPr/>
        </p:nvCxnSpPr>
        <p:spPr>
          <a:xfrm>
            <a:off x="7829662" y="2355225"/>
            <a:ext cx="0" cy="35744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/>
          <p:cNvCxnSpPr/>
          <p:nvPr/>
        </p:nvCxnSpPr>
        <p:spPr>
          <a:xfrm>
            <a:off x="8968926" y="2355225"/>
            <a:ext cx="0" cy="24562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Oval 154"/>
          <p:cNvSpPr/>
          <p:nvPr/>
        </p:nvSpPr>
        <p:spPr>
          <a:xfrm>
            <a:off x="7795678" y="2707179"/>
            <a:ext cx="74987" cy="7214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0" name="Picture 15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09235" y="4297180"/>
            <a:ext cx="739446" cy="569737"/>
          </a:xfrm>
          <a:prstGeom prst="rect">
            <a:avLst/>
          </a:prstGeom>
        </p:spPr>
      </p:pic>
      <p:pic>
        <p:nvPicPr>
          <p:cNvPr id="161" name="Picture 16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52280" y="4307612"/>
            <a:ext cx="731283" cy="559305"/>
          </a:xfrm>
          <a:prstGeom prst="rect">
            <a:avLst/>
          </a:prstGeom>
        </p:spPr>
      </p:pic>
      <p:cxnSp>
        <p:nvCxnSpPr>
          <p:cNvPr id="162" name="Straight Connector 161"/>
          <p:cNvCxnSpPr/>
          <p:nvPr/>
        </p:nvCxnSpPr>
        <p:spPr>
          <a:xfrm>
            <a:off x="8717922" y="4066570"/>
            <a:ext cx="64880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/>
          <p:cNvCxnSpPr/>
          <p:nvPr/>
        </p:nvCxnSpPr>
        <p:spPr>
          <a:xfrm>
            <a:off x="8726235" y="4066570"/>
            <a:ext cx="0" cy="13300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/>
          <p:cNvCxnSpPr/>
          <p:nvPr/>
        </p:nvCxnSpPr>
        <p:spPr>
          <a:xfrm>
            <a:off x="9360774" y="4066570"/>
            <a:ext cx="0" cy="13300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Oval 164"/>
          <p:cNvSpPr/>
          <p:nvPr/>
        </p:nvSpPr>
        <p:spPr>
          <a:xfrm>
            <a:off x="8692251" y="4194085"/>
            <a:ext cx="74987" cy="7214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Oval 165"/>
          <p:cNvSpPr/>
          <p:nvPr/>
        </p:nvSpPr>
        <p:spPr>
          <a:xfrm>
            <a:off x="9323280" y="4196777"/>
            <a:ext cx="74987" cy="7214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7" name="Picture 16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31886" y="4274313"/>
            <a:ext cx="782625" cy="598947"/>
          </a:xfrm>
          <a:prstGeom prst="rect">
            <a:avLst/>
          </a:prstGeom>
        </p:spPr>
      </p:pic>
      <p:pic>
        <p:nvPicPr>
          <p:cNvPr id="168" name="Picture 16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52232" y="4285508"/>
            <a:ext cx="779654" cy="593043"/>
          </a:xfrm>
          <a:prstGeom prst="rect">
            <a:avLst/>
          </a:prstGeom>
        </p:spPr>
      </p:pic>
      <p:cxnSp>
        <p:nvCxnSpPr>
          <p:cNvPr id="169" name="Straight Connector 168"/>
          <p:cNvCxnSpPr/>
          <p:nvPr/>
        </p:nvCxnSpPr>
        <p:spPr>
          <a:xfrm>
            <a:off x="10426889" y="3922239"/>
            <a:ext cx="64880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/>
          <p:cNvCxnSpPr/>
          <p:nvPr/>
        </p:nvCxnSpPr>
        <p:spPr>
          <a:xfrm>
            <a:off x="10435202" y="3922239"/>
            <a:ext cx="0" cy="26210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/>
          <p:cNvCxnSpPr/>
          <p:nvPr/>
        </p:nvCxnSpPr>
        <p:spPr>
          <a:xfrm>
            <a:off x="11069741" y="3922239"/>
            <a:ext cx="0" cy="26210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Oval 171"/>
          <p:cNvSpPr/>
          <p:nvPr/>
        </p:nvSpPr>
        <p:spPr>
          <a:xfrm>
            <a:off x="10401218" y="4178851"/>
            <a:ext cx="74987" cy="7214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Oval 172"/>
          <p:cNvSpPr/>
          <p:nvPr/>
        </p:nvSpPr>
        <p:spPr>
          <a:xfrm>
            <a:off x="11032247" y="4181543"/>
            <a:ext cx="74987" cy="7214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9" name="Picture 17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25346" y="5582378"/>
            <a:ext cx="739446" cy="569737"/>
          </a:xfrm>
          <a:prstGeom prst="rect">
            <a:avLst/>
          </a:prstGeom>
        </p:spPr>
      </p:pic>
      <p:pic>
        <p:nvPicPr>
          <p:cNvPr id="180" name="Picture 17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68391" y="5592810"/>
            <a:ext cx="731283" cy="559305"/>
          </a:xfrm>
          <a:prstGeom prst="rect">
            <a:avLst/>
          </a:prstGeom>
        </p:spPr>
      </p:pic>
      <p:cxnSp>
        <p:nvCxnSpPr>
          <p:cNvPr id="181" name="Straight Connector 180"/>
          <p:cNvCxnSpPr/>
          <p:nvPr/>
        </p:nvCxnSpPr>
        <p:spPr>
          <a:xfrm>
            <a:off x="8734033" y="5351768"/>
            <a:ext cx="64880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Connector 181"/>
          <p:cNvCxnSpPr/>
          <p:nvPr/>
        </p:nvCxnSpPr>
        <p:spPr>
          <a:xfrm>
            <a:off x="8742346" y="5351768"/>
            <a:ext cx="0" cy="13300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Connector 182"/>
          <p:cNvCxnSpPr/>
          <p:nvPr/>
        </p:nvCxnSpPr>
        <p:spPr>
          <a:xfrm>
            <a:off x="9376885" y="5351768"/>
            <a:ext cx="0" cy="13300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Oval 183"/>
          <p:cNvSpPr/>
          <p:nvPr/>
        </p:nvSpPr>
        <p:spPr>
          <a:xfrm>
            <a:off x="8708362" y="5479283"/>
            <a:ext cx="74987" cy="7214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Oval 184"/>
          <p:cNvSpPr/>
          <p:nvPr/>
        </p:nvSpPr>
        <p:spPr>
          <a:xfrm>
            <a:off x="9339391" y="5481975"/>
            <a:ext cx="74987" cy="7214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Text Box 2"/>
          <p:cNvSpPr txBox="1">
            <a:spLocks noChangeArrowheads="1"/>
          </p:cNvSpPr>
          <p:nvPr/>
        </p:nvSpPr>
        <p:spPr bwMode="auto">
          <a:xfrm>
            <a:off x="4967584" y="5249776"/>
            <a:ext cx="2533201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id-ID" sz="1600" dirty="0" err="1"/>
              <a:t>Pilih</a:t>
            </a:r>
            <a:r>
              <a:rPr lang="en-US" altLang="id-ID" sz="1600" dirty="0"/>
              <a:t> </a:t>
            </a:r>
            <a:r>
              <a:rPr lang="en-US" altLang="id-ID" sz="1600" dirty="0" err="1"/>
              <a:t>satu</a:t>
            </a:r>
            <a:r>
              <a:rPr lang="en-US" altLang="id-ID" sz="1600" dirty="0"/>
              <a:t> </a:t>
            </a:r>
            <a:r>
              <a:rPr lang="en-US" altLang="id-ID" sz="1600" dirty="0" err="1"/>
              <a:t>pasangan</a:t>
            </a:r>
            <a:r>
              <a:rPr lang="en-US" altLang="id-ID" sz="1600" dirty="0"/>
              <a:t> cluster </a:t>
            </a:r>
            <a:r>
              <a:rPr lang="en-US" altLang="id-ID" sz="1600" dirty="0" err="1"/>
              <a:t>dengan</a:t>
            </a:r>
            <a:r>
              <a:rPr lang="en-US" altLang="id-ID" sz="1600" dirty="0"/>
              <a:t> </a:t>
            </a:r>
            <a:r>
              <a:rPr lang="en-US" altLang="id-ID" sz="1600" dirty="0" err="1"/>
              <a:t>jarak</a:t>
            </a:r>
            <a:r>
              <a:rPr lang="en-US" altLang="id-ID" sz="1600" dirty="0"/>
              <a:t> </a:t>
            </a:r>
            <a:r>
              <a:rPr lang="en-US" altLang="id-ID" sz="1600" dirty="0" err="1"/>
              <a:t>terdekat</a:t>
            </a:r>
            <a:r>
              <a:rPr lang="en-US" altLang="id-ID" sz="1600" dirty="0"/>
              <a:t> </a:t>
            </a:r>
            <a:r>
              <a:rPr lang="en-US" altLang="id-ID" sz="1600" dirty="0" err="1"/>
              <a:t>dari</a:t>
            </a:r>
            <a:r>
              <a:rPr lang="en-US" altLang="id-ID" sz="1600" dirty="0"/>
              <a:t> 10 </a:t>
            </a:r>
            <a:r>
              <a:rPr lang="en-US" altLang="id-ID" sz="1600" dirty="0" err="1"/>
              <a:t>kemungkinan</a:t>
            </a:r>
            <a:r>
              <a:rPr lang="en-US" altLang="id-ID" sz="1600" dirty="0"/>
              <a:t> yang </a:t>
            </a:r>
            <a:r>
              <a:rPr lang="en-US" altLang="id-ID" sz="1600" dirty="0" err="1"/>
              <a:t>ada</a:t>
            </a:r>
            <a:r>
              <a:rPr lang="en-US" altLang="id-ID" sz="1600" dirty="0"/>
              <a:t>. </a:t>
            </a:r>
          </a:p>
        </p:txBody>
      </p:sp>
      <p:sp>
        <p:nvSpPr>
          <p:cNvPr id="187" name="Text Box 2"/>
          <p:cNvSpPr txBox="1">
            <a:spLocks noChangeArrowheads="1"/>
          </p:cNvSpPr>
          <p:nvPr/>
        </p:nvSpPr>
        <p:spPr bwMode="auto">
          <a:xfrm>
            <a:off x="4991595" y="4036348"/>
            <a:ext cx="2493591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id-ID" sz="1600" dirty="0" err="1"/>
              <a:t>Pilih</a:t>
            </a:r>
            <a:r>
              <a:rPr lang="en-US" altLang="id-ID" sz="1600" dirty="0"/>
              <a:t> </a:t>
            </a:r>
            <a:r>
              <a:rPr lang="en-US" altLang="id-ID" sz="1600" dirty="0" err="1"/>
              <a:t>satu</a:t>
            </a:r>
            <a:r>
              <a:rPr lang="en-US" altLang="id-ID" sz="1600" dirty="0"/>
              <a:t> </a:t>
            </a:r>
            <a:r>
              <a:rPr lang="en-US" altLang="id-ID" sz="1600" dirty="0" err="1"/>
              <a:t>pasangan</a:t>
            </a:r>
            <a:r>
              <a:rPr lang="en-US" altLang="id-ID" sz="1600" dirty="0"/>
              <a:t> cluster </a:t>
            </a:r>
            <a:r>
              <a:rPr lang="en-US" altLang="id-ID" sz="1600" dirty="0" err="1"/>
              <a:t>dengan</a:t>
            </a:r>
            <a:r>
              <a:rPr lang="en-US" altLang="id-ID" sz="1600" dirty="0"/>
              <a:t> </a:t>
            </a:r>
            <a:r>
              <a:rPr lang="en-US" altLang="id-ID" sz="1600" dirty="0" err="1"/>
              <a:t>jarak</a:t>
            </a:r>
            <a:r>
              <a:rPr lang="en-US" altLang="id-ID" sz="1600" dirty="0"/>
              <a:t> </a:t>
            </a:r>
            <a:r>
              <a:rPr lang="en-US" altLang="id-ID" sz="1600" dirty="0" err="1"/>
              <a:t>terdekat</a:t>
            </a:r>
            <a:r>
              <a:rPr lang="en-US" altLang="id-ID" sz="1600" dirty="0"/>
              <a:t> </a:t>
            </a:r>
            <a:r>
              <a:rPr lang="en-US" altLang="id-ID" sz="1600" dirty="0" err="1"/>
              <a:t>dari</a:t>
            </a:r>
            <a:r>
              <a:rPr lang="en-US" altLang="id-ID" sz="1600" dirty="0"/>
              <a:t> 6 </a:t>
            </a:r>
            <a:r>
              <a:rPr lang="en-US" altLang="id-ID" sz="1600" dirty="0" err="1"/>
              <a:t>kemungkinan</a:t>
            </a:r>
            <a:r>
              <a:rPr lang="en-US" altLang="id-ID" sz="1600" dirty="0"/>
              <a:t> yang </a:t>
            </a:r>
            <a:r>
              <a:rPr lang="en-US" altLang="id-ID" sz="1600" dirty="0" err="1"/>
              <a:t>ada</a:t>
            </a:r>
            <a:r>
              <a:rPr lang="en-US" altLang="id-ID" sz="1600" dirty="0"/>
              <a:t>. </a:t>
            </a:r>
          </a:p>
        </p:txBody>
      </p:sp>
      <p:sp>
        <p:nvSpPr>
          <p:cNvPr id="188" name="Text Box 2"/>
          <p:cNvSpPr txBox="1">
            <a:spLocks noChangeArrowheads="1"/>
          </p:cNvSpPr>
          <p:nvPr/>
        </p:nvSpPr>
        <p:spPr bwMode="auto">
          <a:xfrm>
            <a:off x="4964481" y="2512438"/>
            <a:ext cx="2449349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id-ID" sz="1600" dirty="0" err="1"/>
              <a:t>Pilih</a:t>
            </a:r>
            <a:r>
              <a:rPr lang="en-US" altLang="id-ID" sz="1600" dirty="0"/>
              <a:t> </a:t>
            </a:r>
            <a:r>
              <a:rPr lang="en-US" altLang="id-ID" sz="1600" dirty="0" err="1"/>
              <a:t>satu</a:t>
            </a:r>
            <a:r>
              <a:rPr lang="en-US" altLang="id-ID" sz="1600" dirty="0"/>
              <a:t> </a:t>
            </a:r>
            <a:r>
              <a:rPr lang="en-US" altLang="id-ID" sz="1600" dirty="0" err="1"/>
              <a:t>pasangan</a:t>
            </a:r>
            <a:r>
              <a:rPr lang="en-US" altLang="id-ID" sz="1600" dirty="0"/>
              <a:t> cluster </a:t>
            </a:r>
            <a:r>
              <a:rPr lang="en-US" altLang="id-ID" sz="1600" dirty="0" err="1"/>
              <a:t>dengan</a:t>
            </a:r>
            <a:r>
              <a:rPr lang="en-US" altLang="id-ID" sz="1600" dirty="0"/>
              <a:t> </a:t>
            </a:r>
            <a:r>
              <a:rPr lang="en-US" altLang="id-ID" sz="1600" dirty="0" err="1"/>
              <a:t>jarak</a:t>
            </a:r>
            <a:r>
              <a:rPr lang="en-US" altLang="id-ID" sz="1600" dirty="0"/>
              <a:t> </a:t>
            </a:r>
            <a:r>
              <a:rPr lang="en-US" altLang="id-ID" sz="1600" dirty="0" err="1"/>
              <a:t>terdekat</a:t>
            </a:r>
            <a:r>
              <a:rPr lang="en-US" altLang="id-ID" sz="1600" dirty="0"/>
              <a:t> </a:t>
            </a:r>
            <a:r>
              <a:rPr lang="en-US" altLang="id-ID" sz="1600" dirty="0" err="1"/>
              <a:t>dari</a:t>
            </a:r>
            <a:r>
              <a:rPr lang="en-US" altLang="id-ID" sz="1600" dirty="0"/>
              <a:t> 3 </a:t>
            </a:r>
            <a:r>
              <a:rPr lang="en-US" altLang="id-ID" sz="1600" dirty="0" err="1"/>
              <a:t>kemungkinan</a:t>
            </a:r>
            <a:r>
              <a:rPr lang="en-US" altLang="id-ID" sz="1600" dirty="0"/>
              <a:t> yang </a:t>
            </a:r>
            <a:r>
              <a:rPr lang="en-US" altLang="id-ID" sz="1600" dirty="0" err="1"/>
              <a:t>ada</a:t>
            </a:r>
            <a:r>
              <a:rPr lang="en-US" altLang="id-ID" sz="1600" dirty="0"/>
              <a:t>. </a:t>
            </a:r>
          </a:p>
        </p:txBody>
      </p:sp>
      <p:sp>
        <p:nvSpPr>
          <p:cNvPr id="189" name="Rectangle 188"/>
          <p:cNvSpPr/>
          <p:nvPr/>
        </p:nvSpPr>
        <p:spPr>
          <a:xfrm flipV="1">
            <a:off x="5051470" y="4996242"/>
            <a:ext cx="6438600" cy="102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Rectangle 189"/>
          <p:cNvSpPr/>
          <p:nvPr/>
        </p:nvSpPr>
        <p:spPr>
          <a:xfrm>
            <a:off x="5051469" y="3629841"/>
            <a:ext cx="6438600" cy="102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Rectangle 190"/>
          <p:cNvSpPr/>
          <p:nvPr/>
        </p:nvSpPr>
        <p:spPr>
          <a:xfrm>
            <a:off x="5051468" y="2019702"/>
            <a:ext cx="6438601" cy="102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Text Box 2"/>
          <p:cNvSpPr txBox="1">
            <a:spLocks noChangeArrowheads="1"/>
          </p:cNvSpPr>
          <p:nvPr/>
        </p:nvSpPr>
        <p:spPr bwMode="auto">
          <a:xfrm>
            <a:off x="11232811" y="5239980"/>
            <a:ext cx="858407" cy="33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/>
        </p:spPr>
        <p:txBody>
          <a:bodyPr wrap="square">
            <a:spAutoFit/>
          </a:bodyPr>
          <a:lstStyle/>
          <a:p>
            <a:r>
              <a:rPr lang="en-US" altLang="id-ID" sz="1600" b="1" dirty="0" err="1"/>
              <a:t>Iterasi</a:t>
            </a:r>
            <a:r>
              <a:rPr lang="en-US" altLang="id-ID" sz="1600" b="1" dirty="0"/>
              <a:t> 1</a:t>
            </a:r>
          </a:p>
        </p:txBody>
      </p:sp>
      <p:sp>
        <p:nvSpPr>
          <p:cNvPr id="194" name="Text Box 2"/>
          <p:cNvSpPr txBox="1">
            <a:spLocks noChangeArrowheads="1"/>
          </p:cNvSpPr>
          <p:nvPr/>
        </p:nvSpPr>
        <p:spPr bwMode="auto">
          <a:xfrm>
            <a:off x="11236361" y="3855523"/>
            <a:ext cx="858407" cy="33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/>
        </p:spPr>
        <p:txBody>
          <a:bodyPr wrap="square">
            <a:spAutoFit/>
          </a:bodyPr>
          <a:lstStyle/>
          <a:p>
            <a:r>
              <a:rPr lang="en-US" altLang="id-ID" sz="1600" b="1" dirty="0" err="1"/>
              <a:t>Iterasi</a:t>
            </a:r>
            <a:r>
              <a:rPr lang="en-US" altLang="id-ID" sz="1600" b="1" dirty="0"/>
              <a:t> 2</a:t>
            </a:r>
          </a:p>
        </p:txBody>
      </p:sp>
      <p:sp>
        <p:nvSpPr>
          <p:cNvPr id="195" name="Text Box 2"/>
          <p:cNvSpPr txBox="1">
            <a:spLocks noChangeArrowheads="1"/>
          </p:cNvSpPr>
          <p:nvPr/>
        </p:nvSpPr>
        <p:spPr bwMode="auto">
          <a:xfrm>
            <a:off x="11209632" y="2245384"/>
            <a:ext cx="858407" cy="33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/>
        </p:spPr>
        <p:txBody>
          <a:bodyPr wrap="square">
            <a:spAutoFit/>
          </a:bodyPr>
          <a:lstStyle/>
          <a:p>
            <a:r>
              <a:rPr lang="en-US" altLang="id-ID" sz="1600" b="1" dirty="0" err="1"/>
              <a:t>Iterasi</a:t>
            </a:r>
            <a:r>
              <a:rPr lang="en-US" altLang="id-ID" sz="1600" b="1" dirty="0"/>
              <a:t> 3</a:t>
            </a:r>
          </a:p>
        </p:txBody>
      </p:sp>
    </p:spTree>
    <p:extLst>
      <p:ext uri="{BB962C8B-B14F-4D97-AF65-F5344CB8AC3E}">
        <p14:creationId xmlns:p14="http://schemas.microsoft.com/office/powerpoint/2010/main" val="835085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F012A2E-4D68-42D5-A5E8-7CF6761E153C}"/>
              </a:ext>
            </a:extLst>
          </p:cNvPr>
          <p:cNvSpPr/>
          <p:nvPr/>
        </p:nvSpPr>
        <p:spPr>
          <a:xfrm>
            <a:off x="-144162" y="6435707"/>
            <a:ext cx="12480324" cy="42229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DC53D252-6C21-4A1F-86DB-73FE89E5050A}"/>
              </a:ext>
            </a:extLst>
          </p:cNvPr>
          <p:cNvSpPr txBox="1"/>
          <p:nvPr/>
        </p:nvSpPr>
        <p:spPr>
          <a:xfrm>
            <a:off x="868181" y="6472778"/>
            <a:ext cx="3916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Raleway SemiBold" panose="020B0703030101060003" pitchFamily="34" charset="0"/>
              </a:rPr>
              <a:t>www.its.ac.id</a:t>
            </a:r>
            <a:endParaRPr lang="id-ID" sz="1400" dirty="0">
              <a:solidFill>
                <a:schemeClr val="bg1"/>
              </a:solidFill>
              <a:latin typeface="Raleway SemiBold" panose="020B0703030101060003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61DCD36-B555-448B-BF35-7C58404BDE89}"/>
              </a:ext>
            </a:extLst>
          </p:cNvPr>
          <p:cNvGrpSpPr/>
          <p:nvPr/>
        </p:nvGrpSpPr>
        <p:grpSpPr>
          <a:xfrm>
            <a:off x="343482" y="6589488"/>
            <a:ext cx="276847" cy="99072"/>
            <a:chOff x="258233" y="6589488"/>
            <a:chExt cx="276847" cy="99072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9F74CCD-91CC-474C-9098-A126577B76C8}"/>
                </a:ext>
              </a:extLst>
            </p:cNvPr>
            <p:cNvSpPr/>
            <p:nvPr/>
          </p:nvSpPr>
          <p:spPr>
            <a:xfrm>
              <a:off x="258233" y="6589488"/>
              <a:ext cx="106347" cy="99072"/>
            </a:xfrm>
            <a:prstGeom prst="ellipse">
              <a:avLst/>
            </a:prstGeom>
            <a:solidFill>
              <a:srgbClr val="F5AA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E84121F-F34F-4D5B-A529-419C0668AC66}"/>
                </a:ext>
              </a:extLst>
            </p:cNvPr>
            <p:cNvSpPr/>
            <p:nvPr/>
          </p:nvSpPr>
          <p:spPr>
            <a:xfrm>
              <a:off x="428733" y="6589488"/>
              <a:ext cx="106347" cy="99072"/>
            </a:xfrm>
            <a:prstGeom prst="ellipse">
              <a:avLst/>
            </a:prstGeom>
            <a:solidFill>
              <a:srgbClr val="FFC4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sp>
        <p:nvSpPr>
          <p:cNvPr id="11" name="TextBox 2">
            <a:extLst>
              <a:ext uri="{FF2B5EF4-FFF2-40B4-BE49-F238E27FC236}">
                <a16:creationId xmlns:a16="http://schemas.microsoft.com/office/drawing/2014/main" id="{315EEE01-1E88-4516-AE4F-6764A7B8AA5C}"/>
              </a:ext>
            </a:extLst>
          </p:cNvPr>
          <p:cNvSpPr txBox="1"/>
          <p:nvPr/>
        </p:nvSpPr>
        <p:spPr>
          <a:xfrm>
            <a:off x="5405177" y="6477576"/>
            <a:ext cx="66368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  <a:latin typeface="Myriad Pro" panose="020B0503030403020204" pitchFamily="34" charset="0"/>
              </a:rPr>
              <a:t>INSTITUT TEKNOLOGI SEPULUH NOPEMBER, Surabaya - Indonesia</a:t>
            </a:r>
            <a:endParaRPr lang="id-ID" sz="1400" dirty="0">
              <a:solidFill>
                <a:schemeClr val="bg1"/>
              </a:solidFill>
              <a:latin typeface="Myriad Pro" panose="020B0503030403020204" pitchFamily="34" charset="0"/>
            </a:endParaRPr>
          </a:p>
        </p:txBody>
      </p:sp>
      <p:pic>
        <p:nvPicPr>
          <p:cNvPr id="12" name="Picture 11" descr="A close up of a sign&#10;&#10;Description automatically generated">
            <a:extLst>
              <a:ext uri="{FF2B5EF4-FFF2-40B4-BE49-F238E27FC236}">
                <a16:creationId xmlns:a16="http://schemas.microsoft.com/office/drawing/2014/main" id="{A46A2963-99E8-47CB-87C1-88B6FAD6AA1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040" y="166037"/>
            <a:ext cx="622489" cy="622489"/>
          </a:xfrm>
          <a:prstGeom prst="rect">
            <a:avLst/>
          </a:prstGeom>
        </p:spPr>
      </p:pic>
      <p:pic>
        <p:nvPicPr>
          <p:cNvPr id="13" name="Picture 12" descr="A picture containing drawing&#10;&#10;Description automatically generated">
            <a:extLst>
              <a:ext uri="{FF2B5EF4-FFF2-40B4-BE49-F238E27FC236}">
                <a16:creationId xmlns:a16="http://schemas.microsoft.com/office/drawing/2014/main" id="{34EB5CF5-C53B-4A0F-B313-15C81F2C5CA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757" y="275191"/>
            <a:ext cx="549401" cy="54940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F2056A0-E71C-4346-8417-E516A1161B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8907" y="245780"/>
            <a:ext cx="3699335" cy="1069093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1192A7C9-5DC4-4098-AF75-82A284CDAC73}"/>
              </a:ext>
            </a:extLst>
          </p:cNvPr>
          <p:cNvSpPr/>
          <p:nvPr/>
        </p:nvSpPr>
        <p:spPr>
          <a:xfrm>
            <a:off x="11847365" y="750"/>
            <a:ext cx="343481" cy="965965"/>
          </a:xfrm>
          <a:prstGeom prst="rect">
            <a:avLst/>
          </a:prstGeom>
          <a:solidFill>
            <a:srgbClr val="F5AA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 Box 94"/>
          <p:cNvSpPr txBox="1">
            <a:spLocks noChangeArrowheads="1"/>
          </p:cNvSpPr>
          <p:nvPr/>
        </p:nvSpPr>
        <p:spPr bwMode="auto">
          <a:xfrm>
            <a:off x="4616364" y="5194611"/>
            <a:ext cx="3140705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altLang="id-ID" sz="2000" dirty="0" err="1"/>
              <a:t>Pada</a:t>
            </a:r>
            <a:r>
              <a:rPr lang="en-US" altLang="id-ID" sz="2000" dirty="0"/>
              <a:t> </a:t>
            </a:r>
            <a:r>
              <a:rPr lang="en-US" altLang="id-ID" sz="2000" dirty="0" err="1"/>
              <a:t>iterasi</a:t>
            </a:r>
            <a:r>
              <a:rPr lang="en-US" altLang="id-ID" sz="2000" dirty="0"/>
              <a:t> 1 </a:t>
            </a:r>
            <a:r>
              <a:rPr lang="en-US" altLang="id-ID" sz="2000" dirty="0" err="1"/>
              <a:t>wadah</a:t>
            </a:r>
            <a:r>
              <a:rPr lang="en-US" altLang="id-ID" sz="2000" dirty="0"/>
              <a:t> 2 </a:t>
            </a:r>
            <a:r>
              <a:rPr lang="en-US" altLang="id-ID" sz="2000" dirty="0" err="1"/>
              <a:t>dan</a:t>
            </a:r>
            <a:r>
              <a:rPr lang="en-US" altLang="id-ID" sz="2000" dirty="0"/>
              <a:t> </a:t>
            </a:r>
            <a:r>
              <a:rPr lang="en-US" altLang="id-ID" sz="2000" dirty="0" err="1"/>
              <a:t>wadah</a:t>
            </a:r>
            <a:r>
              <a:rPr lang="en-US" altLang="id-ID" sz="2000" dirty="0"/>
              <a:t> 3 </a:t>
            </a:r>
            <a:r>
              <a:rPr lang="en-US" altLang="id-ID" sz="2000" dirty="0" err="1"/>
              <a:t>digabung</a:t>
            </a:r>
            <a:r>
              <a:rPr lang="en-US" altLang="id-ID" sz="2000" dirty="0"/>
              <a:t>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altLang="id-ID" sz="2000" dirty="0" err="1"/>
              <a:t>Perbarui</a:t>
            </a:r>
            <a:r>
              <a:rPr lang="en-US" altLang="id-ID" sz="2000" dirty="0"/>
              <a:t> </a:t>
            </a:r>
            <a:r>
              <a:rPr lang="en-US" altLang="id-ID" sz="2000" dirty="0" err="1"/>
              <a:t>matriks</a:t>
            </a:r>
            <a:r>
              <a:rPr lang="en-US" altLang="id-ID" sz="2000" dirty="0"/>
              <a:t> </a:t>
            </a:r>
            <a:r>
              <a:rPr lang="en-US" altLang="id-ID" sz="2000" dirty="0" err="1"/>
              <a:t>jarak</a:t>
            </a:r>
            <a:r>
              <a:rPr lang="en-US" altLang="id-ID" sz="2000" dirty="0"/>
              <a:t>. </a:t>
            </a:r>
          </a:p>
        </p:txBody>
      </p:sp>
      <p:sp>
        <p:nvSpPr>
          <p:cNvPr id="68" name="Text Box 91"/>
          <p:cNvSpPr txBox="1">
            <a:spLocks noChangeArrowheads="1"/>
          </p:cNvSpPr>
          <p:nvPr/>
        </p:nvSpPr>
        <p:spPr bwMode="auto">
          <a:xfrm>
            <a:off x="8412326" y="2384635"/>
            <a:ext cx="3639138" cy="83099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none">
            <a:spAutoFit/>
          </a:bodyPr>
          <a:lstStyle/>
          <a:p>
            <a:r>
              <a:rPr lang="en-US" altLang="id-ID" sz="4800" dirty="0"/>
              <a:t>D(       ,   ) = ??</a:t>
            </a:r>
          </a:p>
        </p:txBody>
      </p:sp>
      <p:pic>
        <p:nvPicPr>
          <p:cNvPr id="69" name="Picture 6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48127" y="2652392"/>
            <a:ext cx="462587" cy="353799"/>
          </a:xfrm>
          <a:prstGeom prst="rect">
            <a:avLst/>
          </a:prstGeom>
          <a:ln>
            <a:noFill/>
          </a:ln>
        </p:spPr>
      </p:pic>
      <p:pic>
        <p:nvPicPr>
          <p:cNvPr id="70" name="Picture 6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38219" y="2652392"/>
            <a:ext cx="467752" cy="360399"/>
          </a:xfrm>
          <a:prstGeom prst="rect">
            <a:avLst/>
          </a:prstGeom>
          <a:ln>
            <a:noFill/>
          </a:ln>
        </p:spPr>
      </p:pic>
      <p:pic>
        <p:nvPicPr>
          <p:cNvPr id="71" name="Picture 7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54149" y="2633166"/>
            <a:ext cx="485636" cy="373025"/>
          </a:xfrm>
          <a:prstGeom prst="rect">
            <a:avLst/>
          </a:prstGeom>
          <a:ln>
            <a:noFill/>
          </a:ln>
        </p:spPr>
      </p:pic>
      <p:sp>
        <p:nvSpPr>
          <p:cNvPr id="72" name="Text Box 91"/>
          <p:cNvSpPr txBox="1">
            <a:spLocks noChangeArrowheads="1"/>
          </p:cNvSpPr>
          <p:nvPr/>
        </p:nvSpPr>
        <p:spPr bwMode="auto">
          <a:xfrm>
            <a:off x="8417638" y="3459072"/>
            <a:ext cx="3639138" cy="83099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none">
            <a:spAutoFit/>
          </a:bodyPr>
          <a:lstStyle/>
          <a:p>
            <a:r>
              <a:rPr lang="en-US" altLang="id-ID" sz="4800" dirty="0"/>
              <a:t>D(       ,   ) = ??</a:t>
            </a:r>
          </a:p>
        </p:txBody>
      </p:sp>
      <p:pic>
        <p:nvPicPr>
          <p:cNvPr id="73" name="Picture 7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70508" y="3759006"/>
            <a:ext cx="462587" cy="353799"/>
          </a:xfrm>
          <a:prstGeom prst="rect">
            <a:avLst/>
          </a:prstGeom>
          <a:ln>
            <a:noFill/>
          </a:ln>
        </p:spPr>
      </p:pic>
      <p:pic>
        <p:nvPicPr>
          <p:cNvPr id="74" name="Picture 7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60600" y="3759006"/>
            <a:ext cx="467752" cy="360399"/>
          </a:xfrm>
          <a:prstGeom prst="rect">
            <a:avLst/>
          </a:prstGeom>
          <a:ln>
            <a:noFill/>
          </a:ln>
        </p:spPr>
      </p:pic>
      <p:pic>
        <p:nvPicPr>
          <p:cNvPr id="75" name="Picture 7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93186" y="3752385"/>
            <a:ext cx="456060" cy="346902"/>
          </a:xfrm>
          <a:prstGeom prst="rect">
            <a:avLst/>
          </a:prstGeom>
        </p:spPr>
      </p:pic>
      <p:sp>
        <p:nvSpPr>
          <p:cNvPr id="76" name="Text Box 91"/>
          <p:cNvSpPr txBox="1">
            <a:spLocks noChangeArrowheads="1"/>
          </p:cNvSpPr>
          <p:nvPr/>
        </p:nvSpPr>
        <p:spPr bwMode="auto">
          <a:xfrm>
            <a:off x="8412326" y="4533509"/>
            <a:ext cx="3639138" cy="83099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none">
            <a:spAutoFit/>
          </a:bodyPr>
          <a:lstStyle/>
          <a:p>
            <a:r>
              <a:rPr lang="en-US" altLang="id-ID" sz="4800" dirty="0"/>
              <a:t>D(       ,   ) = ??</a:t>
            </a:r>
          </a:p>
        </p:txBody>
      </p:sp>
      <p:pic>
        <p:nvPicPr>
          <p:cNvPr id="77" name="Picture 7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65196" y="4833443"/>
            <a:ext cx="462587" cy="353799"/>
          </a:xfrm>
          <a:prstGeom prst="rect">
            <a:avLst/>
          </a:prstGeom>
          <a:ln>
            <a:noFill/>
          </a:ln>
        </p:spPr>
      </p:pic>
      <p:pic>
        <p:nvPicPr>
          <p:cNvPr id="78" name="Picture 7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55288" y="4833443"/>
            <a:ext cx="467752" cy="360399"/>
          </a:xfrm>
          <a:prstGeom prst="rect">
            <a:avLst/>
          </a:prstGeom>
          <a:ln>
            <a:noFill/>
          </a:ln>
        </p:spPr>
      </p:pic>
      <p:pic>
        <p:nvPicPr>
          <p:cNvPr id="79" name="Picture 7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78297" y="4844817"/>
            <a:ext cx="456060" cy="349025"/>
          </a:xfrm>
          <a:prstGeom prst="rect">
            <a:avLst/>
          </a:prstGeom>
        </p:spPr>
      </p:pic>
      <p:graphicFrame>
        <p:nvGraphicFramePr>
          <p:cNvPr id="48" name="Table 4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57069"/>
              </p:ext>
            </p:extLst>
          </p:nvPr>
        </p:nvGraphicFramePr>
        <p:xfrm>
          <a:off x="789494" y="2201483"/>
          <a:ext cx="2743200" cy="2743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48640">
                  <a:extLst>
                    <a:ext uri="{9D8B030D-6E8A-4147-A177-3AD203B41FA5}">
                      <a16:colId xmlns:a16="http://schemas.microsoft.com/office/drawing/2014/main" val="2917335576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2587168617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1267625091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454608239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2894431925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+mn-lt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09856335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1.41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+mn-lt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32806065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2.24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1.00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+mn-lt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1440527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2.24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2.24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3.16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+mn-lt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634801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2.00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1.41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2.24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1.00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+mn-lt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1456910"/>
                  </a:ext>
                </a:extLst>
              </a:tr>
            </a:tbl>
          </a:graphicData>
        </a:graphic>
      </p:graphicFrame>
      <p:pic>
        <p:nvPicPr>
          <p:cNvPr id="53" name="Picture 5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0859" y="2224615"/>
            <a:ext cx="532918" cy="409343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7154" y="2744936"/>
            <a:ext cx="516623" cy="395128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7734" y="3302382"/>
            <a:ext cx="502592" cy="387243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7734" y="3879584"/>
            <a:ext cx="531015" cy="403916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9931" y="4490911"/>
            <a:ext cx="503134" cy="385051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0206" y="1706330"/>
            <a:ext cx="532918" cy="409343"/>
          </a:xfrm>
          <a:prstGeom prst="rect">
            <a:avLst/>
          </a:prstGeom>
        </p:spPr>
      </p:pic>
      <p:pic>
        <p:nvPicPr>
          <p:cNvPr id="80" name="Picture 7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54378" y="1724821"/>
            <a:ext cx="516623" cy="395128"/>
          </a:xfrm>
          <a:prstGeom prst="rect">
            <a:avLst/>
          </a:prstGeom>
        </p:spPr>
      </p:pic>
      <p:pic>
        <p:nvPicPr>
          <p:cNvPr id="81" name="Picture 8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02030" y="1731767"/>
            <a:ext cx="502592" cy="387243"/>
          </a:xfrm>
          <a:prstGeom prst="rect">
            <a:avLst/>
          </a:prstGeom>
        </p:spPr>
      </p:pic>
      <p:pic>
        <p:nvPicPr>
          <p:cNvPr id="82" name="Picture 8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42714" y="1706330"/>
            <a:ext cx="531015" cy="403916"/>
          </a:xfrm>
          <a:prstGeom prst="rect">
            <a:avLst/>
          </a:prstGeom>
        </p:spPr>
      </p:pic>
      <p:pic>
        <p:nvPicPr>
          <p:cNvPr id="83" name="Picture 8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42130" y="1733959"/>
            <a:ext cx="503134" cy="385051"/>
          </a:xfrm>
          <a:prstGeom prst="rect">
            <a:avLst/>
          </a:prstGeom>
        </p:spPr>
      </p:pic>
      <p:graphicFrame>
        <p:nvGraphicFramePr>
          <p:cNvPr id="84" name="Table 8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6400320"/>
              </p:ext>
            </p:extLst>
          </p:nvPr>
        </p:nvGraphicFramePr>
        <p:xfrm>
          <a:off x="5804800" y="2384635"/>
          <a:ext cx="2194560" cy="21945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48640">
                  <a:extLst>
                    <a:ext uri="{9D8B030D-6E8A-4147-A177-3AD203B41FA5}">
                      <a16:colId xmlns:a16="http://schemas.microsoft.com/office/drawing/2014/main" val="2917335576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2587168617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1267625091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454608239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+mn-lt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09856335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??</a:t>
                      </a: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+mn-lt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32806065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2.24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??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+mn-lt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1440527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2.00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??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+mn-lt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634801"/>
                  </a:ext>
                </a:extLst>
              </a:tr>
            </a:tbl>
          </a:graphicData>
        </a:graphic>
      </p:graphicFrame>
      <p:pic>
        <p:nvPicPr>
          <p:cNvPr id="85" name="Picture 8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68857" y="1512547"/>
            <a:ext cx="503765" cy="388147"/>
          </a:xfrm>
          <a:prstGeom prst="rect">
            <a:avLst/>
          </a:prstGeom>
        </p:spPr>
      </p:pic>
      <p:pic>
        <p:nvPicPr>
          <p:cNvPr id="86" name="Picture 8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8857" y="1931506"/>
            <a:ext cx="533635" cy="408139"/>
          </a:xfrm>
          <a:prstGeom prst="rect">
            <a:avLst/>
          </a:prstGeom>
        </p:spPr>
      </p:pic>
      <p:pic>
        <p:nvPicPr>
          <p:cNvPr id="87" name="Picture 8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78242" y="1952162"/>
            <a:ext cx="478818" cy="366441"/>
          </a:xfrm>
          <a:prstGeom prst="rect">
            <a:avLst/>
          </a:prstGeom>
        </p:spPr>
      </p:pic>
      <p:pic>
        <p:nvPicPr>
          <p:cNvPr id="88" name="Picture 8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29863" y="1951628"/>
            <a:ext cx="521007" cy="396303"/>
          </a:xfrm>
          <a:prstGeom prst="rect">
            <a:avLst/>
          </a:prstGeom>
        </p:spPr>
      </p:pic>
      <p:pic>
        <p:nvPicPr>
          <p:cNvPr id="89" name="Picture 8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88380" y="1909820"/>
            <a:ext cx="548131" cy="421028"/>
          </a:xfrm>
          <a:prstGeom prst="rect">
            <a:avLst/>
          </a:prstGeom>
        </p:spPr>
      </p:pic>
      <p:pic>
        <p:nvPicPr>
          <p:cNvPr id="90" name="Picture 8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23375" y="2402248"/>
            <a:ext cx="564798" cy="433831"/>
          </a:xfrm>
          <a:prstGeom prst="rect">
            <a:avLst/>
          </a:prstGeom>
        </p:spPr>
      </p:pic>
      <p:pic>
        <p:nvPicPr>
          <p:cNvPr id="91" name="Picture 9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0051" y="3007283"/>
            <a:ext cx="548503" cy="419510"/>
          </a:xfrm>
          <a:prstGeom prst="rect">
            <a:avLst/>
          </a:prstGeom>
        </p:spPr>
      </p:pic>
      <p:pic>
        <p:nvPicPr>
          <p:cNvPr id="92" name="Picture 9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59856" y="2992829"/>
            <a:ext cx="567072" cy="436924"/>
          </a:xfrm>
          <a:prstGeom prst="rect">
            <a:avLst/>
          </a:prstGeom>
        </p:spPr>
      </p:pic>
      <p:pic>
        <p:nvPicPr>
          <p:cNvPr id="93" name="Picture 9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75835" y="3541793"/>
            <a:ext cx="553708" cy="421177"/>
          </a:xfrm>
          <a:prstGeom prst="rect">
            <a:avLst/>
          </a:prstGeom>
        </p:spPr>
      </p:pic>
      <p:pic>
        <p:nvPicPr>
          <p:cNvPr id="94" name="Picture 9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56752" y="4092536"/>
            <a:ext cx="591874" cy="452964"/>
          </a:xfrm>
          <a:prstGeom prst="rect">
            <a:avLst/>
          </a:prstGeom>
        </p:spPr>
      </p:pic>
      <p:sp>
        <p:nvSpPr>
          <p:cNvPr id="95" name="Right Arrow 94"/>
          <p:cNvSpPr/>
          <p:nvPr/>
        </p:nvSpPr>
        <p:spPr>
          <a:xfrm>
            <a:off x="3707940" y="3209663"/>
            <a:ext cx="676670" cy="404284"/>
          </a:xfrm>
          <a:prstGeom prst="rightArrow">
            <a:avLst/>
          </a:prstGeom>
          <a:effectLst>
            <a:glow rad="139700">
              <a:schemeClr val="accent3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779346" y="1267952"/>
                <a:ext cx="3862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346" y="1267952"/>
                <a:ext cx="386217" cy="369332"/>
              </a:xfrm>
              <a:prstGeom prst="rect">
                <a:avLst/>
              </a:prstGeom>
              <a:blipFill>
                <a:blip r:embed="rId10"/>
                <a:stretch>
                  <a:fillRect l="-4762" r="-61905"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/>
              <p:cNvSpPr txBox="1"/>
              <p:nvPr/>
            </p:nvSpPr>
            <p:spPr>
              <a:xfrm>
                <a:off x="1323124" y="1278044"/>
                <a:ext cx="500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6" name="TextBox 9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124" y="1278044"/>
                <a:ext cx="500200" cy="369332"/>
              </a:xfrm>
              <a:prstGeom prst="rect">
                <a:avLst/>
              </a:prstGeom>
              <a:blipFill>
                <a:blip r:embed="rId11"/>
                <a:stretch>
                  <a:fillRect l="-3659" r="-24390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/>
              <p:cNvSpPr txBox="1"/>
              <p:nvPr/>
            </p:nvSpPr>
            <p:spPr>
              <a:xfrm>
                <a:off x="1880251" y="1278133"/>
                <a:ext cx="3862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7" name="TextBox 9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0251" y="1278133"/>
                <a:ext cx="386217" cy="369332"/>
              </a:xfrm>
              <a:prstGeom prst="rect">
                <a:avLst/>
              </a:prstGeom>
              <a:blipFill>
                <a:blip r:embed="rId12"/>
                <a:stretch>
                  <a:fillRect l="-4688" r="-59375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/>
              <p:cNvSpPr txBox="1"/>
              <p:nvPr/>
            </p:nvSpPr>
            <p:spPr>
              <a:xfrm>
                <a:off x="2440265" y="1287515"/>
                <a:ext cx="3862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8" name="TextBox 9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0265" y="1287515"/>
                <a:ext cx="386217" cy="369332"/>
              </a:xfrm>
              <a:prstGeom prst="rect">
                <a:avLst/>
              </a:prstGeom>
              <a:blipFill>
                <a:blip r:embed="rId13"/>
                <a:stretch>
                  <a:fillRect l="-4688" r="-59375"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/>
              <p:cNvSpPr txBox="1"/>
              <p:nvPr/>
            </p:nvSpPr>
            <p:spPr>
              <a:xfrm>
                <a:off x="3001884" y="1287515"/>
                <a:ext cx="3862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9" name="TextBox 9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1884" y="1287515"/>
                <a:ext cx="386217" cy="369332"/>
              </a:xfrm>
              <a:prstGeom prst="rect">
                <a:avLst/>
              </a:prstGeom>
              <a:blipFill>
                <a:blip r:embed="rId14"/>
                <a:stretch>
                  <a:fillRect l="-4688" r="-59375"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/>
              <p:cNvSpPr txBox="1"/>
              <p:nvPr/>
            </p:nvSpPr>
            <p:spPr>
              <a:xfrm>
                <a:off x="6142779" y="1083286"/>
                <a:ext cx="95591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106" name="TextBox 10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2779" y="1083286"/>
                <a:ext cx="955919" cy="369332"/>
              </a:xfrm>
              <a:prstGeom prst="rect">
                <a:avLst/>
              </a:prstGeom>
              <a:blipFill>
                <a:blip r:embed="rId15"/>
                <a:stretch>
                  <a:fillRect l="-1923" t="-10000" r="-1282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/>
              <p:cNvSpPr txBox="1"/>
              <p:nvPr/>
            </p:nvSpPr>
            <p:spPr>
              <a:xfrm>
                <a:off x="5608670" y="1070200"/>
                <a:ext cx="3862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0" name="TextBox 10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8670" y="1070200"/>
                <a:ext cx="386217" cy="369332"/>
              </a:xfrm>
              <a:prstGeom prst="rect">
                <a:avLst/>
              </a:prstGeom>
              <a:blipFill>
                <a:blip r:embed="rId16"/>
                <a:stretch>
                  <a:fillRect l="-4762" r="-61905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TextBox 110"/>
              <p:cNvSpPr txBox="1"/>
              <p:nvPr/>
            </p:nvSpPr>
            <p:spPr>
              <a:xfrm>
                <a:off x="6876495" y="1093335"/>
                <a:ext cx="3862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1" name="TextBox 1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6495" y="1093335"/>
                <a:ext cx="386217" cy="369332"/>
              </a:xfrm>
              <a:prstGeom prst="rect">
                <a:avLst/>
              </a:prstGeom>
              <a:blipFill>
                <a:blip r:embed="rId17"/>
                <a:stretch>
                  <a:fillRect l="-4762" r="-61905"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/>
              <p:cNvSpPr txBox="1"/>
              <p:nvPr/>
            </p:nvSpPr>
            <p:spPr>
              <a:xfrm>
                <a:off x="7438114" y="1093335"/>
                <a:ext cx="3862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2" name="TextBox 1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8114" y="1093335"/>
                <a:ext cx="386217" cy="369332"/>
              </a:xfrm>
              <a:prstGeom prst="rect">
                <a:avLst/>
              </a:prstGeom>
              <a:blipFill>
                <a:blip r:embed="rId18"/>
                <a:stretch>
                  <a:fillRect l="-4688" r="-59375"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Text Box 94"/>
          <p:cNvSpPr txBox="1">
            <a:spLocks noChangeArrowheads="1"/>
          </p:cNvSpPr>
          <p:nvPr/>
        </p:nvSpPr>
        <p:spPr bwMode="auto">
          <a:xfrm>
            <a:off x="1274901" y="5563963"/>
            <a:ext cx="1883934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id-ID" sz="2000" dirty="0" err="1"/>
              <a:t>Matriks</a:t>
            </a:r>
            <a:r>
              <a:rPr lang="en-US" altLang="id-ID" sz="2000" dirty="0"/>
              <a:t> </a:t>
            </a:r>
            <a:r>
              <a:rPr lang="en-US" altLang="id-ID" sz="2000" dirty="0" err="1"/>
              <a:t>jarak</a:t>
            </a:r>
            <a:endParaRPr lang="en-US" altLang="id-ID" sz="2000" dirty="0"/>
          </a:p>
        </p:txBody>
      </p:sp>
      <p:sp>
        <p:nvSpPr>
          <p:cNvPr id="3" name="Up Arrow 2"/>
          <p:cNvSpPr/>
          <p:nvPr/>
        </p:nvSpPr>
        <p:spPr>
          <a:xfrm>
            <a:off x="1880251" y="5135241"/>
            <a:ext cx="259064" cy="369969"/>
          </a:xfrm>
          <a:prstGeom prst="upArrow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itle 1">
            <a:extLst>
              <a:ext uri="{FF2B5EF4-FFF2-40B4-BE49-F238E27FC236}">
                <a16:creationId xmlns:a16="http://schemas.microsoft.com/office/drawing/2014/main" id="{EAE72EF3-A4B0-4E09-B8DB-513CFA801A43}"/>
              </a:ext>
            </a:extLst>
          </p:cNvPr>
          <p:cNvSpPr txBox="1">
            <a:spLocks/>
          </p:cNvSpPr>
          <p:nvPr/>
        </p:nvSpPr>
        <p:spPr>
          <a:xfrm>
            <a:off x="2109146" y="-971529"/>
            <a:ext cx="8963811" cy="1592548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b="1" dirty="0" err="1">
                <a:solidFill>
                  <a:srgbClr val="002060"/>
                </a:solidFill>
                <a:latin typeface="Myriad Pro" panose="020B0503030403020204" pitchFamily="34" charset="0"/>
                <a:cs typeface="Myriad Arabic" panose="01010101010101010101" pitchFamily="50" charset="-78"/>
              </a:rPr>
              <a:t>Ilustrasi</a:t>
            </a:r>
            <a:r>
              <a:rPr lang="en-US" sz="3200" b="1" dirty="0">
                <a:solidFill>
                  <a:srgbClr val="002060"/>
                </a:solidFill>
                <a:latin typeface="Myriad Pro" panose="020B0503030403020204" pitchFamily="34" charset="0"/>
                <a:cs typeface="Myriad Arabic" panose="01010101010101010101" pitchFamily="50" charset="-78"/>
              </a:rPr>
              <a:t> </a:t>
            </a:r>
            <a:r>
              <a:rPr lang="id-ID" sz="3200" b="1" dirty="0">
                <a:solidFill>
                  <a:srgbClr val="002060"/>
                </a:solidFill>
                <a:latin typeface="Myriad Pro" panose="020B0503030403020204" pitchFamily="34" charset="0"/>
                <a:cs typeface="Myriad Arabic" panose="01010101010101010101" pitchFamily="50" charset="-78"/>
              </a:rPr>
              <a:t>A</a:t>
            </a:r>
            <a:r>
              <a:rPr lang="en-US" sz="3200" b="1" dirty="0" err="1">
                <a:solidFill>
                  <a:srgbClr val="002060"/>
                </a:solidFill>
                <a:latin typeface="Myriad Pro" panose="020B0503030403020204" pitchFamily="34" charset="0"/>
                <a:cs typeface="Myriad Arabic" panose="01010101010101010101" pitchFamily="50" charset="-78"/>
              </a:rPr>
              <a:t>lgoritma</a:t>
            </a:r>
            <a:r>
              <a:rPr lang="en-US" sz="3200" b="1" dirty="0">
                <a:solidFill>
                  <a:srgbClr val="002060"/>
                </a:solidFill>
                <a:latin typeface="Myriad Pro" panose="020B0503030403020204" pitchFamily="34" charset="0"/>
                <a:cs typeface="Myriad Arabic" panose="01010101010101010101" pitchFamily="50" charset="-78"/>
              </a:rPr>
              <a:t> Clustering Agglomerative</a:t>
            </a:r>
            <a:endParaRPr lang="en-ID" sz="3200" b="1" dirty="0">
              <a:solidFill>
                <a:srgbClr val="002060"/>
              </a:solidFill>
              <a:latin typeface="Myriad Pro" panose="020B0503030403020204" pitchFamily="34" charset="0"/>
              <a:cs typeface="Myriad Arabic" panose="01010101010101010101" pitchFamily="50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629698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85E5CBC-6DA9-4BCE-8278-9E99760F5423}"/>
              </a:ext>
            </a:extLst>
          </p:cNvPr>
          <p:cNvSpPr txBox="1">
            <a:spLocks/>
          </p:cNvSpPr>
          <p:nvPr/>
        </p:nvSpPr>
        <p:spPr>
          <a:xfrm>
            <a:off x="2109146" y="-971529"/>
            <a:ext cx="8963811" cy="1592548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b="1" dirty="0" err="1">
                <a:solidFill>
                  <a:srgbClr val="002060"/>
                </a:solidFill>
                <a:latin typeface="Myriad Pro" panose="020B0503030403020204" pitchFamily="34" charset="0"/>
                <a:cs typeface="Myriad Arabic" panose="01010101010101010101" pitchFamily="50" charset="-78"/>
              </a:rPr>
              <a:t>Ilustrasi</a:t>
            </a:r>
            <a:r>
              <a:rPr lang="en-US" sz="3200" b="1" dirty="0">
                <a:solidFill>
                  <a:srgbClr val="002060"/>
                </a:solidFill>
                <a:latin typeface="Myriad Pro" panose="020B0503030403020204" pitchFamily="34" charset="0"/>
                <a:cs typeface="Myriad Arabic" panose="01010101010101010101" pitchFamily="50" charset="-78"/>
              </a:rPr>
              <a:t> </a:t>
            </a:r>
            <a:r>
              <a:rPr lang="id-ID" sz="3200" b="1" dirty="0">
                <a:solidFill>
                  <a:srgbClr val="002060"/>
                </a:solidFill>
                <a:latin typeface="Myriad Pro" panose="020B0503030403020204" pitchFamily="34" charset="0"/>
                <a:cs typeface="Myriad Arabic" panose="01010101010101010101" pitchFamily="50" charset="-78"/>
              </a:rPr>
              <a:t>A</a:t>
            </a:r>
            <a:r>
              <a:rPr lang="en-US" sz="3200" b="1" dirty="0" err="1">
                <a:solidFill>
                  <a:srgbClr val="002060"/>
                </a:solidFill>
                <a:latin typeface="Myriad Pro" panose="020B0503030403020204" pitchFamily="34" charset="0"/>
                <a:cs typeface="Myriad Arabic" panose="01010101010101010101" pitchFamily="50" charset="-78"/>
              </a:rPr>
              <a:t>lgoritma</a:t>
            </a:r>
            <a:r>
              <a:rPr lang="en-US" sz="3200" b="1" dirty="0">
                <a:solidFill>
                  <a:srgbClr val="002060"/>
                </a:solidFill>
                <a:latin typeface="Myriad Pro" panose="020B0503030403020204" pitchFamily="34" charset="0"/>
                <a:cs typeface="Myriad Arabic" panose="01010101010101010101" pitchFamily="50" charset="-78"/>
              </a:rPr>
              <a:t> Clustering Agglomerative</a:t>
            </a:r>
            <a:endParaRPr lang="en-ID" sz="3200" b="1" dirty="0">
              <a:solidFill>
                <a:srgbClr val="002060"/>
              </a:solidFill>
              <a:latin typeface="Myriad Pro" panose="020B0503030403020204" pitchFamily="34" charset="0"/>
              <a:cs typeface="Myriad Arabic" panose="01010101010101010101" pitchFamily="50" charset="-78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F012A2E-4D68-42D5-A5E8-7CF6761E153C}"/>
              </a:ext>
            </a:extLst>
          </p:cNvPr>
          <p:cNvSpPr/>
          <p:nvPr/>
        </p:nvSpPr>
        <p:spPr>
          <a:xfrm>
            <a:off x="-144162" y="6435707"/>
            <a:ext cx="12480324" cy="42229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DC53D252-6C21-4A1F-86DB-73FE89E5050A}"/>
              </a:ext>
            </a:extLst>
          </p:cNvPr>
          <p:cNvSpPr txBox="1"/>
          <p:nvPr/>
        </p:nvSpPr>
        <p:spPr>
          <a:xfrm>
            <a:off x="868181" y="6472778"/>
            <a:ext cx="3916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Raleway SemiBold" panose="020B0703030101060003" pitchFamily="34" charset="0"/>
              </a:rPr>
              <a:t>www.its.ac.id</a:t>
            </a:r>
            <a:endParaRPr lang="id-ID" sz="1400" dirty="0">
              <a:solidFill>
                <a:schemeClr val="bg1"/>
              </a:solidFill>
              <a:latin typeface="Raleway SemiBold" panose="020B0703030101060003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61DCD36-B555-448B-BF35-7C58404BDE89}"/>
              </a:ext>
            </a:extLst>
          </p:cNvPr>
          <p:cNvGrpSpPr/>
          <p:nvPr/>
        </p:nvGrpSpPr>
        <p:grpSpPr>
          <a:xfrm>
            <a:off x="343482" y="6589488"/>
            <a:ext cx="276847" cy="99072"/>
            <a:chOff x="258233" y="6589488"/>
            <a:chExt cx="276847" cy="99072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9F74CCD-91CC-474C-9098-A126577B76C8}"/>
                </a:ext>
              </a:extLst>
            </p:cNvPr>
            <p:cNvSpPr/>
            <p:nvPr/>
          </p:nvSpPr>
          <p:spPr>
            <a:xfrm>
              <a:off x="258233" y="6589488"/>
              <a:ext cx="106347" cy="99072"/>
            </a:xfrm>
            <a:prstGeom prst="ellipse">
              <a:avLst/>
            </a:prstGeom>
            <a:solidFill>
              <a:srgbClr val="F5AA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E84121F-F34F-4D5B-A529-419C0668AC66}"/>
                </a:ext>
              </a:extLst>
            </p:cNvPr>
            <p:cNvSpPr/>
            <p:nvPr/>
          </p:nvSpPr>
          <p:spPr>
            <a:xfrm>
              <a:off x="428733" y="6589488"/>
              <a:ext cx="106347" cy="99072"/>
            </a:xfrm>
            <a:prstGeom prst="ellipse">
              <a:avLst/>
            </a:prstGeom>
            <a:solidFill>
              <a:srgbClr val="FFC4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sp>
        <p:nvSpPr>
          <p:cNvPr id="11" name="TextBox 2">
            <a:extLst>
              <a:ext uri="{FF2B5EF4-FFF2-40B4-BE49-F238E27FC236}">
                <a16:creationId xmlns:a16="http://schemas.microsoft.com/office/drawing/2014/main" id="{315EEE01-1E88-4516-AE4F-6764A7B8AA5C}"/>
              </a:ext>
            </a:extLst>
          </p:cNvPr>
          <p:cNvSpPr txBox="1"/>
          <p:nvPr/>
        </p:nvSpPr>
        <p:spPr>
          <a:xfrm>
            <a:off x="5405177" y="6477576"/>
            <a:ext cx="66368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  <a:latin typeface="Myriad Pro" panose="020B0503030403020204" pitchFamily="34" charset="0"/>
              </a:rPr>
              <a:t>INSTITUT TEKNOLOGI SEPULUH NOPEMBER, Surabaya - Indonesia</a:t>
            </a:r>
            <a:endParaRPr lang="id-ID" sz="1400" dirty="0">
              <a:solidFill>
                <a:schemeClr val="bg1"/>
              </a:solidFill>
              <a:latin typeface="Myriad Pro" panose="020B0503030403020204" pitchFamily="34" charset="0"/>
            </a:endParaRPr>
          </a:p>
        </p:txBody>
      </p:sp>
      <p:pic>
        <p:nvPicPr>
          <p:cNvPr id="12" name="Picture 11" descr="A close up of a sign&#10;&#10;Description automatically generated">
            <a:extLst>
              <a:ext uri="{FF2B5EF4-FFF2-40B4-BE49-F238E27FC236}">
                <a16:creationId xmlns:a16="http://schemas.microsoft.com/office/drawing/2014/main" id="{A46A2963-99E8-47CB-87C1-88B6FAD6AA1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040" y="166037"/>
            <a:ext cx="622489" cy="622489"/>
          </a:xfrm>
          <a:prstGeom prst="rect">
            <a:avLst/>
          </a:prstGeom>
        </p:spPr>
      </p:pic>
      <p:pic>
        <p:nvPicPr>
          <p:cNvPr id="13" name="Picture 12" descr="A picture containing drawing&#10;&#10;Description automatically generated">
            <a:extLst>
              <a:ext uri="{FF2B5EF4-FFF2-40B4-BE49-F238E27FC236}">
                <a16:creationId xmlns:a16="http://schemas.microsoft.com/office/drawing/2014/main" id="{34EB5CF5-C53B-4A0F-B313-15C81F2C5CA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757" y="275191"/>
            <a:ext cx="549401" cy="54940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F2056A0-E71C-4346-8417-E516A1161B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8907" y="245780"/>
            <a:ext cx="3699335" cy="1069093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1192A7C9-5DC4-4098-AF75-82A284CDAC73}"/>
              </a:ext>
            </a:extLst>
          </p:cNvPr>
          <p:cNvSpPr/>
          <p:nvPr/>
        </p:nvSpPr>
        <p:spPr>
          <a:xfrm>
            <a:off x="11847365" y="750"/>
            <a:ext cx="343481" cy="965965"/>
          </a:xfrm>
          <a:prstGeom prst="rect">
            <a:avLst/>
          </a:prstGeom>
          <a:solidFill>
            <a:srgbClr val="F5AA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3" name="Table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8095139"/>
              </p:ext>
            </p:extLst>
          </p:nvPr>
        </p:nvGraphicFramePr>
        <p:xfrm>
          <a:off x="789494" y="2201483"/>
          <a:ext cx="2743200" cy="2743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48640">
                  <a:extLst>
                    <a:ext uri="{9D8B030D-6E8A-4147-A177-3AD203B41FA5}">
                      <a16:colId xmlns:a16="http://schemas.microsoft.com/office/drawing/2014/main" val="2917335576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2587168617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1267625091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454608239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2894431925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+mn-lt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09856335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1.41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+mn-lt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32806065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2.24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1.00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+mn-lt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1440527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2.24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2.24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3.16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+mn-lt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634801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2.00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1.41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2.24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1.00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+mn-lt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1456910"/>
                  </a:ext>
                </a:extLst>
              </a:tr>
            </a:tbl>
          </a:graphicData>
        </a:graphic>
      </p:graphicFrame>
      <p:pic>
        <p:nvPicPr>
          <p:cNvPr id="41" name="Picture 4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859" y="2224615"/>
            <a:ext cx="532918" cy="409343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7154" y="2744936"/>
            <a:ext cx="516623" cy="395128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7734" y="3302382"/>
            <a:ext cx="502592" cy="387243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7734" y="3879584"/>
            <a:ext cx="531015" cy="403916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9931" y="4490911"/>
            <a:ext cx="503134" cy="385051"/>
          </a:xfrm>
          <a:prstGeom prst="rect">
            <a:avLst/>
          </a:prstGeom>
        </p:spPr>
      </p:pic>
      <p:graphicFrame>
        <p:nvGraphicFramePr>
          <p:cNvPr id="50" name="Table 4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7118956"/>
              </p:ext>
            </p:extLst>
          </p:nvPr>
        </p:nvGraphicFramePr>
        <p:xfrm>
          <a:off x="6990078" y="1540009"/>
          <a:ext cx="2194560" cy="21945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48640">
                  <a:extLst>
                    <a:ext uri="{9D8B030D-6E8A-4147-A177-3AD203B41FA5}">
                      <a16:colId xmlns:a16="http://schemas.microsoft.com/office/drawing/2014/main" val="2917335576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2587168617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1267625091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454608239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+mn-lt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09856335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??</a:t>
                      </a: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+mn-lt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32806065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2.24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??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+mn-lt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1440527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2.00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??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C00000"/>
                          </a:solidFill>
                          <a:effectLst/>
                          <a:latin typeface="+mn-lt"/>
                        </a:rPr>
                        <a:t>1.00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+mn-lt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634801"/>
                  </a:ext>
                </a:extLst>
              </a:tr>
            </a:tbl>
          </a:graphicData>
        </a:graphic>
      </p:graphicFrame>
      <p:pic>
        <p:nvPicPr>
          <p:cNvPr id="63" name="Picture 6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8653" y="1557622"/>
            <a:ext cx="564798" cy="433831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55329" y="2162657"/>
            <a:ext cx="548503" cy="419510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45134" y="2148203"/>
            <a:ext cx="567072" cy="436924"/>
          </a:xfrm>
          <a:prstGeom prst="rect">
            <a:avLst/>
          </a:prstGeom>
        </p:spPr>
      </p:pic>
      <p:pic>
        <p:nvPicPr>
          <p:cNvPr id="66" name="Picture 6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61113" y="2697167"/>
            <a:ext cx="553708" cy="421177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42030" y="3247910"/>
            <a:ext cx="591874" cy="452964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0206" y="1706330"/>
            <a:ext cx="532918" cy="409343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54378" y="1724821"/>
            <a:ext cx="516623" cy="395128"/>
          </a:xfrm>
          <a:prstGeom prst="rect">
            <a:avLst/>
          </a:prstGeom>
        </p:spPr>
      </p:pic>
      <p:pic>
        <p:nvPicPr>
          <p:cNvPr id="80" name="Picture 7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02030" y="1731767"/>
            <a:ext cx="502592" cy="387243"/>
          </a:xfrm>
          <a:prstGeom prst="rect">
            <a:avLst/>
          </a:prstGeom>
        </p:spPr>
      </p:pic>
      <p:pic>
        <p:nvPicPr>
          <p:cNvPr id="81" name="Picture 8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42714" y="1706330"/>
            <a:ext cx="531015" cy="403916"/>
          </a:xfrm>
          <a:prstGeom prst="rect">
            <a:avLst/>
          </a:prstGeom>
        </p:spPr>
      </p:pic>
      <p:pic>
        <p:nvPicPr>
          <p:cNvPr id="82" name="Picture 8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42130" y="1733959"/>
            <a:ext cx="503134" cy="385051"/>
          </a:xfrm>
          <a:prstGeom prst="rect">
            <a:avLst/>
          </a:prstGeom>
        </p:spPr>
      </p:pic>
      <p:sp>
        <p:nvSpPr>
          <p:cNvPr id="2" name="Right Arrow 1"/>
          <p:cNvSpPr/>
          <p:nvPr/>
        </p:nvSpPr>
        <p:spPr>
          <a:xfrm>
            <a:off x="4330078" y="2153844"/>
            <a:ext cx="958904" cy="534510"/>
          </a:xfrm>
          <a:prstGeom prst="rightArrow">
            <a:avLst/>
          </a:prstGeom>
          <a:effectLst>
            <a:glow rad="139700">
              <a:schemeClr val="accent3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/>
              <p:cNvSpPr txBox="1"/>
              <p:nvPr/>
            </p:nvSpPr>
            <p:spPr>
              <a:xfrm>
                <a:off x="779346" y="1267952"/>
                <a:ext cx="3862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5" name="TextBox 10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346" y="1267952"/>
                <a:ext cx="386217" cy="369332"/>
              </a:xfrm>
              <a:prstGeom prst="rect">
                <a:avLst/>
              </a:prstGeom>
              <a:blipFill>
                <a:blip r:embed="rId10"/>
                <a:stretch>
                  <a:fillRect l="-4762" r="-61905"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/>
              <p:cNvSpPr txBox="1"/>
              <p:nvPr/>
            </p:nvSpPr>
            <p:spPr>
              <a:xfrm>
                <a:off x="1323124" y="1278044"/>
                <a:ext cx="500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6" name="TextBox 10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124" y="1278044"/>
                <a:ext cx="500200" cy="369332"/>
              </a:xfrm>
              <a:prstGeom prst="rect">
                <a:avLst/>
              </a:prstGeom>
              <a:blipFill>
                <a:blip r:embed="rId11"/>
                <a:stretch>
                  <a:fillRect l="-3659" r="-24390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TextBox 106"/>
              <p:cNvSpPr txBox="1"/>
              <p:nvPr/>
            </p:nvSpPr>
            <p:spPr>
              <a:xfrm>
                <a:off x="1880251" y="1278133"/>
                <a:ext cx="3862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7" name="TextBox 10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0251" y="1278133"/>
                <a:ext cx="386217" cy="369332"/>
              </a:xfrm>
              <a:prstGeom prst="rect">
                <a:avLst/>
              </a:prstGeom>
              <a:blipFill>
                <a:blip r:embed="rId12"/>
                <a:stretch>
                  <a:fillRect l="-4688" r="-59375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TextBox 107"/>
              <p:cNvSpPr txBox="1"/>
              <p:nvPr/>
            </p:nvSpPr>
            <p:spPr>
              <a:xfrm>
                <a:off x="2440265" y="1287515"/>
                <a:ext cx="3862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8" name="TextBox 10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0265" y="1287515"/>
                <a:ext cx="386217" cy="369332"/>
              </a:xfrm>
              <a:prstGeom prst="rect">
                <a:avLst/>
              </a:prstGeom>
              <a:blipFill>
                <a:blip r:embed="rId13"/>
                <a:stretch>
                  <a:fillRect l="-4688" r="-59375"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108"/>
              <p:cNvSpPr txBox="1"/>
              <p:nvPr/>
            </p:nvSpPr>
            <p:spPr>
              <a:xfrm>
                <a:off x="3001884" y="1287515"/>
                <a:ext cx="3862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9" name="TextBox 10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1884" y="1287515"/>
                <a:ext cx="386217" cy="369332"/>
              </a:xfrm>
              <a:prstGeom prst="rect">
                <a:avLst/>
              </a:prstGeom>
              <a:blipFill>
                <a:blip r:embed="rId14"/>
                <a:stretch>
                  <a:fillRect l="-4688" r="-59375"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/>
              <p:cNvSpPr txBox="1"/>
              <p:nvPr/>
            </p:nvSpPr>
            <p:spPr>
              <a:xfrm>
                <a:off x="7328057" y="1037841"/>
                <a:ext cx="95591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110" name="TextBox 10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8057" y="1037841"/>
                <a:ext cx="955919" cy="369332"/>
              </a:xfrm>
              <a:prstGeom prst="rect">
                <a:avLst/>
              </a:prstGeom>
              <a:blipFill>
                <a:blip r:embed="rId15"/>
                <a:stretch>
                  <a:fillRect l="-1911" t="-8197" r="-1274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TextBox 110"/>
              <p:cNvSpPr txBox="1"/>
              <p:nvPr/>
            </p:nvSpPr>
            <p:spPr>
              <a:xfrm>
                <a:off x="6843586" y="1037841"/>
                <a:ext cx="3862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1" name="TextBox 1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3586" y="1037841"/>
                <a:ext cx="386217" cy="369332"/>
              </a:xfrm>
              <a:prstGeom prst="rect">
                <a:avLst/>
              </a:prstGeom>
              <a:blipFill>
                <a:blip r:embed="rId16"/>
                <a:stretch>
                  <a:fillRect l="-4762" r="-61905"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/>
              <p:cNvSpPr txBox="1"/>
              <p:nvPr/>
            </p:nvSpPr>
            <p:spPr>
              <a:xfrm>
                <a:off x="8112976" y="1053164"/>
                <a:ext cx="3862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2" name="TextBox 1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2976" y="1053164"/>
                <a:ext cx="386217" cy="369332"/>
              </a:xfrm>
              <a:prstGeom prst="rect">
                <a:avLst/>
              </a:prstGeom>
              <a:blipFill>
                <a:blip r:embed="rId17"/>
                <a:stretch>
                  <a:fillRect l="-4762" r="-61905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Box 112"/>
              <p:cNvSpPr txBox="1"/>
              <p:nvPr/>
            </p:nvSpPr>
            <p:spPr>
              <a:xfrm>
                <a:off x="8628609" y="1053164"/>
                <a:ext cx="3862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3" name="TextBox 1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28609" y="1053164"/>
                <a:ext cx="386217" cy="369332"/>
              </a:xfrm>
              <a:prstGeom prst="rect">
                <a:avLst/>
              </a:prstGeom>
              <a:blipFill>
                <a:blip r:embed="rId18"/>
                <a:stretch>
                  <a:fillRect l="-4688" r="-59375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3875056" y="4270783"/>
                <a:ext cx="7861922" cy="5091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𝐷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𝑚𝑖𝑛</m:t>
                    </m:r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𝐷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𝐷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</m:d>
                  </m:oMath>
                </a14:m>
                <a:r>
                  <a:rPr lang="en-US" sz="2400" dirty="0"/>
                  <a:t>=1.41</a:t>
                </a: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5056" y="4270783"/>
                <a:ext cx="7861922" cy="509178"/>
              </a:xfrm>
              <a:prstGeom prst="rect">
                <a:avLst/>
              </a:prstGeom>
              <a:blipFill>
                <a:blip r:embed="rId19"/>
                <a:stretch>
                  <a:fillRect t="-3614" b="-240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TextBox 113"/>
              <p:cNvSpPr txBox="1"/>
              <p:nvPr/>
            </p:nvSpPr>
            <p:spPr>
              <a:xfrm>
                <a:off x="3875056" y="4915283"/>
                <a:ext cx="7861922" cy="5091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𝐷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𝑚𝑖𝑛</m:t>
                    </m:r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𝐷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𝐷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</m:d>
                  </m:oMath>
                </a14:m>
                <a:r>
                  <a:rPr lang="en-US" sz="2400" dirty="0"/>
                  <a:t>=2.24</a:t>
                </a:r>
              </a:p>
            </p:txBody>
          </p:sp>
        </mc:Choice>
        <mc:Fallback xmlns="">
          <p:sp>
            <p:nvSpPr>
              <p:cNvPr id="114" name="TextBox 1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5056" y="4915283"/>
                <a:ext cx="7861922" cy="509178"/>
              </a:xfrm>
              <a:prstGeom prst="rect">
                <a:avLst/>
              </a:prstGeom>
              <a:blipFill>
                <a:blip r:embed="rId20"/>
                <a:stretch>
                  <a:fillRect t="-3571" b="-226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TextBox 114"/>
              <p:cNvSpPr txBox="1"/>
              <p:nvPr/>
            </p:nvSpPr>
            <p:spPr>
              <a:xfrm>
                <a:off x="3875056" y="5567122"/>
                <a:ext cx="7861922" cy="5091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𝐷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𝑚𝑖𝑛</m:t>
                    </m:r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𝐷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𝐷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</m:d>
                  </m:oMath>
                </a14:m>
                <a:r>
                  <a:rPr lang="en-US" sz="2400" dirty="0"/>
                  <a:t>=1.41</a:t>
                </a:r>
              </a:p>
            </p:txBody>
          </p:sp>
        </mc:Choice>
        <mc:Fallback xmlns="">
          <p:sp>
            <p:nvSpPr>
              <p:cNvPr id="115" name="TextBox 1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5056" y="5567122"/>
                <a:ext cx="7861922" cy="509178"/>
              </a:xfrm>
              <a:prstGeom prst="rect">
                <a:avLst/>
              </a:prstGeom>
              <a:blipFill>
                <a:blip r:embed="rId21"/>
                <a:stretch>
                  <a:fillRect t="-3571" b="-226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5823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F012A2E-4D68-42D5-A5E8-7CF6761E153C}"/>
              </a:ext>
            </a:extLst>
          </p:cNvPr>
          <p:cNvSpPr/>
          <p:nvPr/>
        </p:nvSpPr>
        <p:spPr>
          <a:xfrm>
            <a:off x="-144162" y="6435707"/>
            <a:ext cx="12480324" cy="42229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DC53D252-6C21-4A1F-86DB-73FE89E5050A}"/>
              </a:ext>
            </a:extLst>
          </p:cNvPr>
          <p:cNvSpPr txBox="1"/>
          <p:nvPr/>
        </p:nvSpPr>
        <p:spPr>
          <a:xfrm>
            <a:off x="868181" y="6472778"/>
            <a:ext cx="3916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Raleway SemiBold" panose="020B0703030101060003" pitchFamily="34" charset="0"/>
              </a:rPr>
              <a:t>www.its.ac.id</a:t>
            </a:r>
            <a:endParaRPr lang="id-ID" sz="1400" dirty="0">
              <a:solidFill>
                <a:schemeClr val="bg1"/>
              </a:solidFill>
              <a:latin typeface="Raleway SemiBold" panose="020B0703030101060003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61DCD36-B555-448B-BF35-7C58404BDE89}"/>
              </a:ext>
            </a:extLst>
          </p:cNvPr>
          <p:cNvGrpSpPr/>
          <p:nvPr/>
        </p:nvGrpSpPr>
        <p:grpSpPr>
          <a:xfrm>
            <a:off x="343482" y="6589488"/>
            <a:ext cx="276847" cy="99072"/>
            <a:chOff x="258233" y="6589488"/>
            <a:chExt cx="276847" cy="99072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9F74CCD-91CC-474C-9098-A126577B76C8}"/>
                </a:ext>
              </a:extLst>
            </p:cNvPr>
            <p:cNvSpPr/>
            <p:nvPr/>
          </p:nvSpPr>
          <p:spPr>
            <a:xfrm>
              <a:off x="258233" y="6589488"/>
              <a:ext cx="106347" cy="99072"/>
            </a:xfrm>
            <a:prstGeom prst="ellipse">
              <a:avLst/>
            </a:prstGeom>
            <a:solidFill>
              <a:srgbClr val="F5AA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E84121F-F34F-4D5B-A529-419C0668AC66}"/>
                </a:ext>
              </a:extLst>
            </p:cNvPr>
            <p:cNvSpPr/>
            <p:nvPr/>
          </p:nvSpPr>
          <p:spPr>
            <a:xfrm>
              <a:off x="428733" y="6589488"/>
              <a:ext cx="106347" cy="99072"/>
            </a:xfrm>
            <a:prstGeom prst="ellipse">
              <a:avLst/>
            </a:prstGeom>
            <a:solidFill>
              <a:srgbClr val="FFC4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sp>
        <p:nvSpPr>
          <p:cNvPr id="11" name="TextBox 2">
            <a:extLst>
              <a:ext uri="{FF2B5EF4-FFF2-40B4-BE49-F238E27FC236}">
                <a16:creationId xmlns:a16="http://schemas.microsoft.com/office/drawing/2014/main" id="{315EEE01-1E88-4516-AE4F-6764A7B8AA5C}"/>
              </a:ext>
            </a:extLst>
          </p:cNvPr>
          <p:cNvSpPr txBox="1"/>
          <p:nvPr/>
        </p:nvSpPr>
        <p:spPr>
          <a:xfrm>
            <a:off x="5405177" y="6477576"/>
            <a:ext cx="66368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  <a:latin typeface="Myriad Pro" panose="020B0503030403020204" pitchFamily="34" charset="0"/>
              </a:rPr>
              <a:t>INSTITUT TEKNOLOGI SEPULUH NOPEMBER, Surabaya - Indonesia</a:t>
            </a:r>
            <a:endParaRPr lang="id-ID" sz="1400" dirty="0">
              <a:solidFill>
                <a:schemeClr val="bg1"/>
              </a:solidFill>
              <a:latin typeface="Myriad Pro" panose="020B0503030403020204" pitchFamily="34" charset="0"/>
            </a:endParaRPr>
          </a:p>
        </p:txBody>
      </p:sp>
      <p:pic>
        <p:nvPicPr>
          <p:cNvPr id="12" name="Picture 11" descr="A close up of a sign&#10;&#10;Description automatically generated">
            <a:extLst>
              <a:ext uri="{FF2B5EF4-FFF2-40B4-BE49-F238E27FC236}">
                <a16:creationId xmlns:a16="http://schemas.microsoft.com/office/drawing/2014/main" id="{A46A2963-99E8-47CB-87C1-88B6FAD6AA1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040" y="166037"/>
            <a:ext cx="622489" cy="622489"/>
          </a:xfrm>
          <a:prstGeom prst="rect">
            <a:avLst/>
          </a:prstGeom>
        </p:spPr>
      </p:pic>
      <p:pic>
        <p:nvPicPr>
          <p:cNvPr id="13" name="Picture 12" descr="A picture containing drawing&#10;&#10;Description automatically generated">
            <a:extLst>
              <a:ext uri="{FF2B5EF4-FFF2-40B4-BE49-F238E27FC236}">
                <a16:creationId xmlns:a16="http://schemas.microsoft.com/office/drawing/2014/main" id="{34EB5CF5-C53B-4A0F-B313-15C81F2C5CA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757" y="275191"/>
            <a:ext cx="549401" cy="54940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F2056A0-E71C-4346-8417-E516A1161B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8907" y="245780"/>
            <a:ext cx="3699335" cy="1069093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1192A7C9-5DC4-4098-AF75-82A284CDAC73}"/>
              </a:ext>
            </a:extLst>
          </p:cNvPr>
          <p:cNvSpPr/>
          <p:nvPr/>
        </p:nvSpPr>
        <p:spPr>
          <a:xfrm>
            <a:off x="11847365" y="750"/>
            <a:ext cx="343481" cy="965965"/>
          </a:xfrm>
          <a:prstGeom prst="rect">
            <a:avLst/>
          </a:prstGeom>
          <a:solidFill>
            <a:srgbClr val="F5AA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3" name="Table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8095139"/>
              </p:ext>
            </p:extLst>
          </p:nvPr>
        </p:nvGraphicFramePr>
        <p:xfrm>
          <a:off x="789494" y="2201483"/>
          <a:ext cx="2743200" cy="2743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48640">
                  <a:extLst>
                    <a:ext uri="{9D8B030D-6E8A-4147-A177-3AD203B41FA5}">
                      <a16:colId xmlns:a16="http://schemas.microsoft.com/office/drawing/2014/main" val="2917335576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2587168617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1267625091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454608239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2894431925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+mn-lt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09856335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1.41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+mn-lt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32806065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2.24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1.00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+mn-lt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1440527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2.24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2.24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3.16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+mn-lt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634801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2.00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1.41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2.24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1.00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+mn-lt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1456910"/>
                  </a:ext>
                </a:extLst>
              </a:tr>
            </a:tbl>
          </a:graphicData>
        </a:graphic>
      </p:graphicFrame>
      <p:pic>
        <p:nvPicPr>
          <p:cNvPr id="41" name="Picture 4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859" y="2224615"/>
            <a:ext cx="532918" cy="409343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7154" y="2744936"/>
            <a:ext cx="516623" cy="395128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7734" y="3302382"/>
            <a:ext cx="502592" cy="387243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7734" y="3879584"/>
            <a:ext cx="531015" cy="403916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9931" y="4490911"/>
            <a:ext cx="503134" cy="385051"/>
          </a:xfrm>
          <a:prstGeom prst="rect">
            <a:avLst/>
          </a:prstGeom>
        </p:spPr>
      </p:pic>
      <p:graphicFrame>
        <p:nvGraphicFramePr>
          <p:cNvPr id="50" name="Table 4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3724747"/>
              </p:ext>
            </p:extLst>
          </p:nvPr>
        </p:nvGraphicFramePr>
        <p:xfrm>
          <a:off x="6990078" y="1540009"/>
          <a:ext cx="2468880" cy="24688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22960">
                  <a:extLst>
                    <a:ext uri="{9D8B030D-6E8A-4147-A177-3AD203B41FA5}">
                      <a16:colId xmlns:a16="http://schemas.microsoft.com/office/drawing/2014/main" val="2917335576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2587168617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1267625091"/>
                    </a:ext>
                  </a:extLst>
                </a:gridCol>
              </a:tblGrid>
              <a:tr h="82296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+mn-lt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09856335"/>
                  </a:ext>
                </a:extLst>
              </a:tr>
              <a:tr h="8229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??</a:t>
                      </a: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+mn-lt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32806065"/>
                  </a:ext>
                </a:extLst>
              </a:tr>
              <a:tr h="8229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??</a:t>
                      </a: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??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+mn-lt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1440527"/>
                  </a:ext>
                </a:extLst>
              </a:tr>
            </a:tbl>
          </a:graphicData>
        </a:graphic>
      </p:graphicFrame>
      <p:pic>
        <p:nvPicPr>
          <p:cNvPr id="63" name="Picture 6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8253" y="1724952"/>
            <a:ext cx="564798" cy="433831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81165" y="2574366"/>
            <a:ext cx="548503" cy="419510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70970" y="2559912"/>
            <a:ext cx="567072" cy="436924"/>
          </a:xfrm>
          <a:prstGeom prst="rect">
            <a:avLst/>
          </a:prstGeom>
        </p:spPr>
      </p:pic>
      <p:pic>
        <p:nvPicPr>
          <p:cNvPr id="66" name="Picture 6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26240" y="3302382"/>
            <a:ext cx="553708" cy="421177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39076" y="3286488"/>
            <a:ext cx="591874" cy="452964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0206" y="1706330"/>
            <a:ext cx="532918" cy="409343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54378" y="1724821"/>
            <a:ext cx="516623" cy="395128"/>
          </a:xfrm>
          <a:prstGeom prst="rect">
            <a:avLst/>
          </a:prstGeom>
        </p:spPr>
      </p:pic>
      <p:pic>
        <p:nvPicPr>
          <p:cNvPr id="80" name="Picture 7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02030" y="1731767"/>
            <a:ext cx="502592" cy="387243"/>
          </a:xfrm>
          <a:prstGeom prst="rect">
            <a:avLst/>
          </a:prstGeom>
        </p:spPr>
      </p:pic>
      <p:pic>
        <p:nvPicPr>
          <p:cNvPr id="81" name="Picture 8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42714" y="1706330"/>
            <a:ext cx="531015" cy="403916"/>
          </a:xfrm>
          <a:prstGeom prst="rect">
            <a:avLst/>
          </a:prstGeom>
        </p:spPr>
      </p:pic>
      <p:pic>
        <p:nvPicPr>
          <p:cNvPr id="82" name="Picture 8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42130" y="1733959"/>
            <a:ext cx="503134" cy="385051"/>
          </a:xfrm>
          <a:prstGeom prst="rect">
            <a:avLst/>
          </a:prstGeom>
        </p:spPr>
      </p:pic>
      <p:sp>
        <p:nvSpPr>
          <p:cNvPr id="2" name="Right Arrow 1"/>
          <p:cNvSpPr/>
          <p:nvPr/>
        </p:nvSpPr>
        <p:spPr>
          <a:xfrm>
            <a:off x="4330078" y="2153844"/>
            <a:ext cx="958904" cy="534510"/>
          </a:xfrm>
          <a:prstGeom prst="rightArrow">
            <a:avLst/>
          </a:prstGeom>
          <a:effectLst>
            <a:glow rad="139700">
              <a:schemeClr val="accent3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/>
              <p:cNvSpPr txBox="1"/>
              <p:nvPr/>
            </p:nvSpPr>
            <p:spPr>
              <a:xfrm>
                <a:off x="779346" y="1267952"/>
                <a:ext cx="3862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5" name="TextBox 10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346" y="1267952"/>
                <a:ext cx="386217" cy="369332"/>
              </a:xfrm>
              <a:prstGeom prst="rect">
                <a:avLst/>
              </a:prstGeom>
              <a:blipFill>
                <a:blip r:embed="rId10"/>
                <a:stretch>
                  <a:fillRect l="-4762" r="-61905"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/>
              <p:cNvSpPr txBox="1"/>
              <p:nvPr/>
            </p:nvSpPr>
            <p:spPr>
              <a:xfrm>
                <a:off x="1323124" y="1278044"/>
                <a:ext cx="500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6" name="TextBox 10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124" y="1278044"/>
                <a:ext cx="500200" cy="369332"/>
              </a:xfrm>
              <a:prstGeom prst="rect">
                <a:avLst/>
              </a:prstGeom>
              <a:blipFill>
                <a:blip r:embed="rId11"/>
                <a:stretch>
                  <a:fillRect l="-3659" r="-24390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TextBox 106"/>
              <p:cNvSpPr txBox="1"/>
              <p:nvPr/>
            </p:nvSpPr>
            <p:spPr>
              <a:xfrm>
                <a:off x="1880251" y="1278133"/>
                <a:ext cx="3862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7" name="TextBox 10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0251" y="1278133"/>
                <a:ext cx="386217" cy="369332"/>
              </a:xfrm>
              <a:prstGeom prst="rect">
                <a:avLst/>
              </a:prstGeom>
              <a:blipFill>
                <a:blip r:embed="rId12"/>
                <a:stretch>
                  <a:fillRect l="-4688" r="-59375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TextBox 107"/>
              <p:cNvSpPr txBox="1"/>
              <p:nvPr/>
            </p:nvSpPr>
            <p:spPr>
              <a:xfrm>
                <a:off x="2440265" y="1287515"/>
                <a:ext cx="3862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8" name="TextBox 10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0265" y="1287515"/>
                <a:ext cx="386217" cy="369332"/>
              </a:xfrm>
              <a:prstGeom prst="rect">
                <a:avLst/>
              </a:prstGeom>
              <a:blipFill>
                <a:blip r:embed="rId13"/>
                <a:stretch>
                  <a:fillRect l="-4688" r="-59375"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108"/>
              <p:cNvSpPr txBox="1"/>
              <p:nvPr/>
            </p:nvSpPr>
            <p:spPr>
              <a:xfrm>
                <a:off x="3001884" y="1287515"/>
                <a:ext cx="3862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9" name="TextBox 10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1884" y="1287515"/>
                <a:ext cx="386217" cy="369332"/>
              </a:xfrm>
              <a:prstGeom prst="rect">
                <a:avLst/>
              </a:prstGeom>
              <a:blipFill>
                <a:blip r:embed="rId14"/>
                <a:stretch>
                  <a:fillRect l="-4688" r="-59375"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/>
              <p:cNvSpPr txBox="1"/>
              <p:nvPr/>
            </p:nvSpPr>
            <p:spPr>
              <a:xfrm>
                <a:off x="7740886" y="1059918"/>
                <a:ext cx="95591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110" name="TextBox 10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0886" y="1059918"/>
                <a:ext cx="955919" cy="369332"/>
              </a:xfrm>
              <a:prstGeom prst="rect">
                <a:avLst/>
              </a:prstGeom>
              <a:blipFill>
                <a:blip r:embed="rId15"/>
                <a:stretch>
                  <a:fillRect l="-1911" t="-10000" r="-63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TextBox 110"/>
              <p:cNvSpPr txBox="1"/>
              <p:nvPr/>
            </p:nvSpPr>
            <p:spPr>
              <a:xfrm>
                <a:off x="6862640" y="1031352"/>
                <a:ext cx="3862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1" name="TextBox 1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2640" y="1031352"/>
                <a:ext cx="386217" cy="369332"/>
              </a:xfrm>
              <a:prstGeom prst="rect">
                <a:avLst/>
              </a:prstGeom>
              <a:blipFill>
                <a:blip r:embed="rId16"/>
                <a:stretch>
                  <a:fillRect l="-4762" r="-61905"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3875056" y="4486447"/>
                <a:ext cx="7861922" cy="5091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𝐷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𝑚𝑖𝑛</m:t>
                    </m:r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𝐷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𝐷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</m:d>
                  </m:oMath>
                </a14:m>
                <a:r>
                  <a:rPr lang="en-US" sz="2400" dirty="0"/>
                  <a:t>=</a:t>
                </a:r>
                <a:r>
                  <a:rPr lang="en-US" sz="2400" b="1" dirty="0">
                    <a:solidFill>
                      <a:srgbClr val="C00000"/>
                    </a:solidFill>
                  </a:rPr>
                  <a:t>1.41</a:t>
                </a: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5056" y="4486447"/>
                <a:ext cx="7861922" cy="509178"/>
              </a:xfrm>
              <a:prstGeom prst="rect">
                <a:avLst/>
              </a:prstGeom>
              <a:blipFill>
                <a:blip r:embed="rId17"/>
                <a:stretch>
                  <a:fillRect t="-3614" b="-240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TextBox 113"/>
              <p:cNvSpPr txBox="1"/>
              <p:nvPr/>
            </p:nvSpPr>
            <p:spPr>
              <a:xfrm>
                <a:off x="3875056" y="5055581"/>
                <a:ext cx="7861922" cy="5091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𝐷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sub>
                            </m:sSub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𝑚𝑖𝑛</m:t>
                    </m:r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𝐷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𝐷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</m:d>
                  </m:oMath>
                </a14:m>
                <a:r>
                  <a:rPr lang="en-US" sz="2400"/>
                  <a:t>=2.00</a:t>
                </a:r>
                <a:endParaRPr lang="en-US" sz="2400" dirty="0"/>
              </a:p>
            </p:txBody>
          </p:sp>
        </mc:Choice>
        <mc:Fallback xmlns="">
          <p:sp>
            <p:nvSpPr>
              <p:cNvPr id="114" name="TextBox 1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5056" y="5055581"/>
                <a:ext cx="7861922" cy="509178"/>
              </a:xfrm>
              <a:prstGeom prst="rect">
                <a:avLst/>
              </a:prstGeom>
              <a:blipFill>
                <a:blip r:embed="rId18"/>
                <a:stretch>
                  <a:fillRect t="-3571" b="-22619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TextBox 114"/>
              <p:cNvSpPr txBox="1"/>
              <p:nvPr/>
            </p:nvSpPr>
            <p:spPr>
              <a:xfrm>
                <a:off x="212349" y="5640104"/>
                <a:ext cx="11979651" cy="5091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𝐷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𝑚𝑖𝑛</m:t>
                    </m:r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𝐷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𝐷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𝐷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𝐷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</m:d>
                  </m:oMath>
                </a14:m>
                <a:r>
                  <a:rPr lang="en-US" sz="2400" dirty="0"/>
                  <a:t>=1.41</a:t>
                </a:r>
              </a:p>
            </p:txBody>
          </p:sp>
        </mc:Choice>
        <mc:Fallback xmlns="">
          <p:sp>
            <p:nvSpPr>
              <p:cNvPr id="115" name="TextBox 1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349" y="5640104"/>
                <a:ext cx="11979651" cy="509178"/>
              </a:xfrm>
              <a:prstGeom prst="rect">
                <a:avLst/>
              </a:prstGeom>
              <a:blipFill>
                <a:blip r:embed="rId19"/>
                <a:stretch>
                  <a:fillRect t="-3571" b="-226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/>
              <p:cNvSpPr txBox="1"/>
              <p:nvPr/>
            </p:nvSpPr>
            <p:spPr>
              <a:xfrm>
                <a:off x="8607218" y="1070032"/>
                <a:ext cx="95591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48" name="TextBox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7218" y="1070032"/>
                <a:ext cx="955919" cy="369332"/>
              </a:xfrm>
              <a:prstGeom prst="rect">
                <a:avLst/>
              </a:prstGeom>
              <a:blipFill>
                <a:blip r:embed="rId20"/>
                <a:stretch>
                  <a:fillRect l="-1911" t="-10000" r="-63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Title 1">
            <a:extLst>
              <a:ext uri="{FF2B5EF4-FFF2-40B4-BE49-F238E27FC236}">
                <a16:creationId xmlns:a16="http://schemas.microsoft.com/office/drawing/2014/main" id="{5E5F067B-7CEF-401C-A912-03B7BBECBE45}"/>
              </a:ext>
            </a:extLst>
          </p:cNvPr>
          <p:cNvSpPr txBox="1">
            <a:spLocks/>
          </p:cNvSpPr>
          <p:nvPr/>
        </p:nvSpPr>
        <p:spPr>
          <a:xfrm>
            <a:off x="2109146" y="50397"/>
            <a:ext cx="8963811" cy="570621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b="1" dirty="0" err="1">
                <a:solidFill>
                  <a:srgbClr val="002060"/>
                </a:solidFill>
                <a:latin typeface="Myriad Pro" panose="020B0503030403020204" pitchFamily="34" charset="0"/>
                <a:cs typeface="Myriad Arabic" panose="01010101010101010101" pitchFamily="50" charset="-78"/>
              </a:rPr>
              <a:t>Ilustrasi</a:t>
            </a:r>
            <a:r>
              <a:rPr lang="en-US" sz="3200" b="1" dirty="0">
                <a:solidFill>
                  <a:srgbClr val="002060"/>
                </a:solidFill>
                <a:latin typeface="Myriad Pro" panose="020B0503030403020204" pitchFamily="34" charset="0"/>
                <a:cs typeface="Myriad Arabic" panose="01010101010101010101" pitchFamily="50" charset="-78"/>
              </a:rPr>
              <a:t> </a:t>
            </a:r>
            <a:r>
              <a:rPr lang="id-ID" sz="3200" b="1" dirty="0">
                <a:solidFill>
                  <a:srgbClr val="002060"/>
                </a:solidFill>
                <a:latin typeface="Myriad Pro" panose="020B0503030403020204" pitchFamily="34" charset="0"/>
                <a:cs typeface="Myriad Arabic" panose="01010101010101010101" pitchFamily="50" charset="-78"/>
              </a:rPr>
              <a:t>A</a:t>
            </a:r>
            <a:r>
              <a:rPr lang="en-US" sz="3200" b="1" dirty="0" err="1">
                <a:solidFill>
                  <a:srgbClr val="002060"/>
                </a:solidFill>
                <a:latin typeface="Myriad Pro" panose="020B0503030403020204" pitchFamily="34" charset="0"/>
                <a:cs typeface="Myriad Arabic" panose="01010101010101010101" pitchFamily="50" charset="-78"/>
              </a:rPr>
              <a:t>lgoritma</a:t>
            </a:r>
            <a:r>
              <a:rPr lang="en-US" sz="3200" b="1" dirty="0">
                <a:solidFill>
                  <a:srgbClr val="002060"/>
                </a:solidFill>
                <a:latin typeface="Myriad Pro" panose="020B0503030403020204" pitchFamily="34" charset="0"/>
                <a:cs typeface="Myriad Arabic" panose="01010101010101010101" pitchFamily="50" charset="-78"/>
              </a:rPr>
              <a:t> Clustering Agglomerative</a:t>
            </a:r>
            <a:endParaRPr lang="en-ID" sz="3200" b="1" dirty="0">
              <a:solidFill>
                <a:srgbClr val="002060"/>
              </a:solidFill>
              <a:latin typeface="Myriad Pro" panose="020B0503030403020204" pitchFamily="34" charset="0"/>
              <a:cs typeface="Myriad Arabic" panose="01010101010101010101" pitchFamily="50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428408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F012A2E-4D68-42D5-A5E8-7CF6761E153C}"/>
              </a:ext>
            </a:extLst>
          </p:cNvPr>
          <p:cNvSpPr/>
          <p:nvPr/>
        </p:nvSpPr>
        <p:spPr>
          <a:xfrm>
            <a:off x="-144162" y="6435707"/>
            <a:ext cx="12480324" cy="42229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DC53D252-6C21-4A1F-86DB-73FE89E5050A}"/>
              </a:ext>
            </a:extLst>
          </p:cNvPr>
          <p:cNvSpPr txBox="1"/>
          <p:nvPr/>
        </p:nvSpPr>
        <p:spPr>
          <a:xfrm>
            <a:off x="868181" y="6472778"/>
            <a:ext cx="3916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Raleway SemiBold" panose="020B0703030101060003" pitchFamily="34" charset="0"/>
              </a:rPr>
              <a:t>www.its.ac.id</a:t>
            </a:r>
            <a:endParaRPr lang="id-ID" sz="1400" dirty="0">
              <a:solidFill>
                <a:schemeClr val="bg1"/>
              </a:solidFill>
              <a:latin typeface="Raleway SemiBold" panose="020B0703030101060003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61DCD36-B555-448B-BF35-7C58404BDE89}"/>
              </a:ext>
            </a:extLst>
          </p:cNvPr>
          <p:cNvGrpSpPr/>
          <p:nvPr/>
        </p:nvGrpSpPr>
        <p:grpSpPr>
          <a:xfrm>
            <a:off x="343482" y="6589488"/>
            <a:ext cx="276847" cy="99072"/>
            <a:chOff x="258233" y="6589488"/>
            <a:chExt cx="276847" cy="99072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9F74CCD-91CC-474C-9098-A126577B76C8}"/>
                </a:ext>
              </a:extLst>
            </p:cNvPr>
            <p:cNvSpPr/>
            <p:nvPr/>
          </p:nvSpPr>
          <p:spPr>
            <a:xfrm>
              <a:off x="258233" y="6589488"/>
              <a:ext cx="106347" cy="99072"/>
            </a:xfrm>
            <a:prstGeom prst="ellipse">
              <a:avLst/>
            </a:prstGeom>
            <a:solidFill>
              <a:srgbClr val="F5AA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E84121F-F34F-4D5B-A529-419C0668AC66}"/>
                </a:ext>
              </a:extLst>
            </p:cNvPr>
            <p:cNvSpPr/>
            <p:nvPr/>
          </p:nvSpPr>
          <p:spPr>
            <a:xfrm>
              <a:off x="428733" y="6589488"/>
              <a:ext cx="106347" cy="99072"/>
            </a:xfrm>
            <a:prstGeom prst="ellipse">
              <a:avLst/>
            </a:prstGeom>
            <a:solidFill>
              <a:srgbClr val="FFC4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sp>
        <p:nvSpPr>
          <p:cNvPr id="11" name="TextBox 2">
            <a:extLst>
              <a:ext uri="{FF2B5EF4-FFF2-40B4-BE49-F238E27FC236}">
                <a16:creationId xmlns:a16="http://schemas.microsoft.com/office/drawing/2014/main" id="{315EEE01-1E88-4516-AE4F-6764A7B8AA5C}"/>
              </a:ext>
            </a:extLst>
          </p:cNvPr>
          <p:cNvSpPr txBox="1"/>
          <p:nvPr/>
        </p:nvSpPr>
        <p:spPr>
          <a:xfrm>
            <a:off x="5405177" y="6477576"/>
            <a:ext cx="66368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  <a:latin typeface="Myriad Pro" panose="020B0503030403020204" pitchFamily="34" charset="0"/>
              </a:rPr>
              <a:t>INSTITUT TEKNOLOGI SEPULUH NOPEMBER, Surabaya - Indonesia</a:t>
            </a:r>
            <a:endParaRPr lang="id-ID" sz="1400" dirty="0">
              <a:solidFill>
                <a:schemeClr val="bg1"/>
              </a:solidFill>
              <a:latin typeface="Myriad Pro" panose="020B0503030403020204" pitchFamily="34" charset="0"/>
            </a:endParaRPr>
          </a:p>
        </p:txBody>
      </p:sp>
      <p:pic>
        <p:nvPicPr>
          <p:cNvPr id="12" name="Picture 11" descr="A close up of a sign&#10;&#10;Description automatically generated">
            <a:extLst>
              <a:ext uri="{FF2B5EF4-FFF2-40B4-BE49-F238E27FC236}">
                <a16:creationId xmlns:a16="http://schemas.microsoft.com/office/drawing/2014/main" id="{A46A2963-99E8-47CB-87C1-88B6FAD6AA1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040" y="166037"/>
            <a:ext cx="622489" cy="622489"/>
          </a:xfrm>
          <a:prstGeom prst="rect">
            <a:avLst/>
          </a:prstGeom>
        </p:spPr>
      </p:pic>
      <p:pic>
        <p:nvPicPr>
          <p:cNvPr id="13" name="Picture 12" descr="A picture containing drawing&#10;&#10;Description automatically generated">
            <a:extLst>
              <a:ext uri="{FF2B5EF4-FFF2-40B4-BE49-F238E27FC236}">
                <a16:creationId xmlns:a16="http://schemas.microsoft.com/office/drawing/2014/main" id="{34EB5CF5-C53B-4A0F-B313-15C81F2C5CA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757" y="275191"/>
            <a:ext cx="549401" cy="54940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F2056A0-E71C-4346-8417-E516A1161B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8907" y="245780"/>
            <a:ext cx="3699335" cy="1069093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1192A7C9-5DC4-4098-AF75-82A284CDAC73}"/>
              </a:ext>
            </a:extLst>
          </p:cNvPr>
          <p:cNvSpPr/>
          <p:nvPr/>
        </p:nvSpPr>
        <p:spPr>
          <a:xfrm>
            <a:off x="11847365" y="750"/>
            <a:ext cx="343481" cy="965965"/>
          </a:xfrm>
          <a:prstGeom prst="rect">
            <a:avLst/>
          </a:prstGeom>
          <a:solidFill>
            <a:srgbClr val="F5AA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3" name="Table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8095139"/>
              </p:ext>
            </p:extLst>
          </p:nvPr>
        </p:nvGraphicFramePr>
        <p:xfrm>
          <a:off x="789494" y="2201483"/>
          <a:ext cx="2743200" cy="2743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48640">
                  <a:extLst>
                    <a:ext uri="{9D8B030D-6E8A-4147-A177-3AD203B41FA5}">
                      <a16:colId xmlns:a16="http://schemas.microsoft.com/office/drawing/2014/main" val="2917335576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2587168617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1267625091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454608239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2894431925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+mn-lt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09856335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1.41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+mn-lt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32806065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2.24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1.00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+mn-lt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1440527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2.24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2.24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3.16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+mn-lt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634801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2.00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1.41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2.24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1.00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+mn-lt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1456910"/>
                  </a:ext>
                </a:extLst>
              </a:tr>
            </a:tbl>
          </a:graphicData>
        </a:graphic>
      </p:graphicFrame>
      <p:pic>
        <p:nvPicPr>
          <p:cNvPr id="41" name="Picture 4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859" y="2224615"/>
            <a:ext cx="532918" cy="409343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7154" y="2744936"/>
            <a:ext cx="516623" cy="395128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7734" y="3302382"/>
            <a:ext cx="502592" cy="387243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7734" y="3879584"/>
            <a:ext cx="531015" cy="403916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9931" y="4490911"/>
            <a:ext cx="503134" cy="385051"/>
          </a:xfrm>
          <a:prstGeom prst="rect">
            <a:avLst/>
          </a:prstGeom>
        </p:spPr>
      </p:pic>
      <p:graphicFrame>
        <p:nvGraphicFramePr>
          <p:cNvPr id="50" name="Table 4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2466246"/>
              </p:ext>
            </p:extLst>
          </p:nvPr>
        </p:nvGraphicFramePr>
        <p:xfrm>
          <a:off x="8100312" y="1636304"/>
          <a:ext cx="2377440" cy="23774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88720">
                  <a:extLst>
                    <a:ext uri="{9D8B030D-6E8A-4147-A177-3AD203B41FA5}">
                      <a16:colId xmlns:a16="http://schemas.microsoft.com/office/drawing/2014/main" val="2917335576"/>
                    </a:ext>
                  </a:extLst>
                </a:gridCol>
                <a:gridCol w="1188720">
                  <a:extLst>
                    <a:ext uri="{9D8B030D-6E8A-4147-A177-3AD203B41FA5}">
                      <a16:colId xmlns:a16="http://schemas.microsoft.com/office/drawing/2014/main" val="2587168617"/>
                    </a:ext>
                  </a:extLst>
                </a:gridCol>
              </a:tblGrid>
              <a:tr h="118872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+mn-lt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09856335"/>
                  </a:ext>
                </a:extLst>
              </a:tr>
              <a:tr h="1188720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>
                          <a:solidFill>
                            <a:srgbClr val="C00000"/>
                          </a:solidFill>
                        </a:rPr>
                        <a:t>1.41</a:t>
                      </a: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+mn-lt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32806065"/>
                  </a:ext>
                </a:extLst>
              </a:tr>
            </a:tbl>
          </a:graphicData>
        </a:graphic>
      </p:graphicFrame>
      <p:pic>
        <p:nvPicPr>
          <p:cNvPr id="63" name="Picture 6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1818" y="2021329"/>
            <a:ext cx="564798" cy="433831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49310" y="2002604"/>
            <a:ext cx="548503" cy="419510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39115" y="1988150"/>
            <a:ext cx="567072" cy="436924"/>
          </a:xfrm>
          <a:prstGeom prst="rect">
            <a:avLst/>
          </a:prstGeom>
        </p:spPr>
      </p:pic>
      <p:pic>
        <p:nvPicPr>
          <p:cNvPr id="66" name="Picture 6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14788" y="3187500"/>
            <a:ext cx="553708" cy="421177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27624" y="3171606"/>
            <a:ext cx="591874" cy="452964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0206" y="1706330"/>
            <a:ext cx="532918" cy="409343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54378" y="1724821"/>
            <a:ext cx="516623" cy="395128"/>
          </a:xfrm>
          <a:prstGeom prst="rect">
            <a:avLst/>
          </a:prstGeom>
        </p:spPr>
      </p:pic>
      <p:pic>
        <p:nvPicPr>
          <p:cNvPr id="80" name="Picture 7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02030" y="1731767"/>
            <a:ext cx="502592" cy="387243"/>
          </a:xfrm>
          <a:prstGeom prst="rect">
            <a:avLst/>
          </a:prstGeom>
        </p:spPr>
      </p:pic>
      <p:pic>
        <p:nvPicPr>
          <p:cNvPr id="81" name="Picture 8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42714" y="1706330"/>
            <a:ext cx="531015" cy="403916"/>
          </a:xfrm>
          <a:prstGeom prst="rect">
            <a:avLst/>
          </a:prstGeom>
        </p:spPr>
      </p:pic>
      <p:pic>
        <p:nvPicPr>
          <p:cNvPr id="82" name="Picture 8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42130" y="1733959"/>
            <a:ext cx="503134" cy="385051"/>
          </a:xfrm>
          <a:prstGeom prst="rect">
            <a:avLst/>
          </a:prstGeom>
        </p:spPr>
      </p:pic>
      <p:sp>
        <p:nvSpPr>
          <p:cNvPr id="2" name="Right Arrow 1"/>
          <p:cNvSpPr/>
          <p:nvPr/>
        </p:nvSpPr>
        <p:spPr>
          <a:xfrm>
            <a:off x="4504493" y="2477681"/>
            <a:ext cx="958904" cy="534510"/>
          </a:xfrm>
          <a:prstGeom prst="rightArrow">
            <a:avLst/>
          </a:prstGeom>
          <a:effectLst>
            <a:glow rad="139700">
              <a:schemeClr val="accent3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/>
              <p:cNvSpPr txBox="1"/>
              <p:nvPr/>
            </p:nvSpPr>
            <p:spPr>
              <a:xfrm>
                <a:off x="779346" y="1267952"/>
                <a:ext cx="3862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5" name="TextBox 10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346" y="1267952"/>
                <a:ext cx="386217" cy="369332"/>
              </a:xfrm>
              <a:prstGeom prst="rect">
                <a:avLst/>
              </a:prstGeom>
              <a:blipFill>
                <a:blip r:embed="rId10"/>
                <a:stretch>
                  <a:fillRect l="-4762" r="-61905"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/>
              <p:cNvSpPr txBox="1"/>
              <p:nvPr/>
            </p:nvSpPr>
            <p:spPr>
              <a:xfrm>
                <a:off x="1323124" y="1278044"/>
                <a:ext cx="500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6" name="TextBox 10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124" y="1278044"/>
                <a:ext cx="500200" cy="369332"/>
              </a:xfrm>
              <a:prstGeom prst="rect">
                <a:avLst/>
              </a:prstGeom>
              <a:blipFill>
                <a:blip r:embed="rId11"/>
                <a:stretch>
                  <a:fillRect l="-3659" r="-24390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TextBox 106"/>
              <p:cNvSpPr txBox="1"/>
              <p:nvPr/>
            </p:nvSpPr>
            <p:spPr>
              <a:xfrm>
                <a:off x="1880251" y="1278133"/>
                <a:ext cx="3862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7" name="TextBox 10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0251" y="1278133"/>
                <a:ext cx="386217" cy="369332"/>
              </a:xfrm>
              <a:prstGeom prst="rect">
                <a:avLst/>
              </a:prstGeom>
              <a:blipFill>
                <a:blip r:embed="rId12"/>
                <a:stretch>
                  <a:fillRect l="-4688" r="-59375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TextBox 107"/>
              <p:cNvSpPr txBox="1"/>
              <p:nvPr/>
            </p:nvSpPr>
            <p:spPr>
              <a:xfrm>
                <a:off x="2440265" y="1287515"/>
                <a:ext cx="3862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8" name="TextBox 10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0265" y="1287515"/>
                <a:ext cx="386217" cy="369332"/>
              </a:xfrm>
              <a:prstGeom prst="rect">
                <a:avLst/>
              </a:prstGeom>
              <a:blipFill>
                <a:blip r:embed="rId13"/>
                <a:stretch>
                  <a:fillRect l="-4688" r="-59375"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108"/>
              <p:cNvSpPr txBox="1"/>
              <p:nvPr/>
            </p:nvSpPr>
            <p:spPr>
              <a:xfrm>
                <a:off x="3001884" y="1287515"/>
                <a:ext cx="3862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9" name="TextBox 10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1884" y="1287515"/>
                <a:ext cx="386217" cy="369332"/>
              </a:xfrm>
              <a:prstGeom prst="rect">
                <a:avLst/>
              </a:prstGeom>
              <a:blipFill>
                <a:blip r:embed="rId14"/>
                <a:stretch>
                  <a:fillRect l="-4688" r="-59375"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/>
              <p:cNvSpPr txBox="1"/>
              <p:nvPr/>
            </p:nvSpPr>
            <p:spPr>
              <a:xfrm>
                <a:off x="8060736" y="1093378"/>
                <a:ext cx="122829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110" name="TextBox 10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0736" y="1093378"/>
                <a:ext cx="1228296" cy="369332"/>
              </a:xfrm>
              <a:prstGeom prst="rect">
                <a:avLst/>
              </a:prstGeom>
              <a:blipFill>
                <a:blip r:embed="rId15"/>
                <a:stretch>
                  <a:fillRect l="-1485" t="-8197" r="-3465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/>
              <p:cNvSpPr txBox="1"/>
              <p:nvPr/>
            </p:nvSpPr>
            <p:spPr>
              <a:xfrm>
                <a:off x="9430614" y="1118805"/>
                <a:ext cx="95591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48" name="TextBox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30614" y="1118805"/>
                <a:ext cx="955919" cy="369332"/>
              </a:xfrm>
              <a:prstGeom prst="rect">
                <a:avLst/>
              </a:prstGeom>
              <a:blipFill>
                <a:blip r:embed="rId16"/>
                <a:stretch>
                  <a:fillRect l="-1911" t="-10000" r="-1274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own Arrow 3"/>
          <p:cNvSpPr/>
          <p:nvPr/>
        </p:nvSpPr>
        <p:spPr>
          <a:xfrm>
            <a:off x="9222796" y="4255710"/>
            <a:ext cx="415636" cy="500280"/>
          </a:xfrm>
          <a:prstGeom prst="downArrow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8865304" y="4806851"/>
            <a:ext cx="14048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Gabung</a:t>
            </a:r>
            <a:endParaRPr lang="en-US" dirty="0"/>
          </a:p>
        </p:txBody>
      </p:sp>
      <p:sp>
        <p:nvSpPr>
          <p:cNvPr id="44" name="Down Arrow 43"/>
          <p:cNvSpPr/>
          <p:nvPr/>
        </p:nvSpPr>
        <p:spPr>
          <a:xfrm>
            <a:off x="9243137" y="5312174"/>
            <a:ext cx="415636" cy="500280"/>
          </a:xfrm>
          <a:prstGeom prst="downArrow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8936006" y="5858479"/>
            <a:ext cx="14048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Selesai</a:t>
            </a:r>
            <a:endParaRPr lang="en-US" dirty="0"/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8F233494-7615-48A0-96AA-D674888F865F}"/>
              </a:ext>
            </a:extLst>
          </p:cNvPr>
          <p:cNvSpPr txBox="1">
            <a:spLocks/>
          </p:cNvSpPr>
          <p:nvPr/>
        </p:nvSpPr>
        <p:spPr>
          <a:xfrm>
            <a:off x="2109146" y="50473"/>
            <a:ext cx="8963811" cy="570545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b="1" dirty="0" err="1">
                <a:solidFill>
                  <a:srgbClr val="002060"/>
                </a:solidFill>
                <a:latin typeface="Myriad Pro" panose="020B0503030403020204" pitchFamily="34" charset="0"/>
                <a:cs typeface="Myriad Arabic" panose="01010101010101010101" pitchFamily="50" charset="-78"/>
              </a:rPr>
              <a:t>Ilustrasi</a:t>
            </a:r>
            <a:r>
              <a:rPr lang="en-US" sz="3200" b="1" dirty="0">
                <a:solidFill>
                  <a:srgbClr val="002060"/>
                </a:solidFill>
                <a:latin typeface="Myriad Pro" panose="020B0503030403020204" pitchFamily="34" charset="0"/>
                <a:cs typeface="Myriad Arabic" panose="01010101010101010101" pitchFamily="50" charset="-78"/>
              </a:rPr>
              <a:t> </a:t>
            </a:r>
            <a:r>
              <a:rPr lang="id-ID" sz="3200" b="1" dirty="0">
                <a:solidFill>
                  <a:srgbClr val="002060"/>
                </a:solidFill>
                <a:latin typeface="Myriad Pro" panose="020B0503030403020204" pitchFamily="34" charset="0"/>
                <a:cs typeface="Myriad Arabic" panose="01010101010101010101" pitchFamily="50" charset="-78"/>
              </a:rPr>
              <a:t>A</a:t>
            </a:r>
            <a:r>
              <a:rPr lang="en-US" sz="3200" b="1" dirty="0" err="1">
                <a:solidFill>
                  <a:srgbClr val="002060"/>
                </a:solidFill>
                <a:latin typeface="Myriad Pro" panose="020B0503030403020204" pitchFamily="34" charset="0"/>
                <a:cs typeface="Myriad Arabic" panose="01010101010101010101" pitchFamily="50" charset="-78"/>
              </a:rPr>
              <a:t>lgoritma</a:t>
            </a:r>
            <a:r>
              <a:rPr lang="en-US" sz="3200" b="1" dirty="0">
                <a:solidFill>
                  <a:srgbClr val="002060"/>
                </a:solidFill>
                <a:latin typeface="Myriad Pro" panose="020B0503030403020204" pitchFamily="34" charset="0"/>
                <a:cs typeface="Myriad Arabic" panose="01010101010101010101" pitchFamily="50" charset="-78"/>
              </a:rPr>
              <a:t> Clustering Agglomerative</a:t>
            </a:r>
            <a:endParaRPr lang="en-ID" sz="3200" b="1" dirty="0">
              <a:solidFill>
                <a:srgbClr val="002060"/>
              </a:solidFill>
              <a:latin typeface="Myriad Pro" panose="020B0503030403020204" pitchFamily="34" charset="0"/>
              <a:cs typeface="Myriad Arabic" panose="01010101010101010101" pitchFamily="50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796468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85E5CBC-6DA9-4BCE-8278-9E99760F5423}"/>
              </a:ext>
            </a:extLst>
          </p:cNvPr>
          <p:cNvSpPr txBox="1">
            <a:spLocks/>
          </p:cNvSpPr>
          <p:nvPr/>
        </p:nvSpPr>
        <p:spPr>
          <a:xfrm>
            <a:off x="343481" y="1278100"/>
            <a:ext cx="9473850" cy="777050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 err="1">
                <a:solidFill>
                  <a:srgbClr val="002060"/>
                </a:solidFill>
                <a:latin typeface="Myriad Pro" panose="020B0503030403020204" pitchFamily="34" charset="0"/>
                <a:cs typeface="Myriad Arabic" panose="01010101010101010101" pitchFamily="50" charset="-78"/>
              </a:rPr>
              <a:t>Menghitung</a:t>
            </a:r>
            <a:r>
              <a:rPr lang="en-US" sz="4400" b="1" dirty="0">
                <a:solidFill>
                  <a:srgbClr val="002060"/>
                </a:solidFill>
                <a:latin typeface="Myriad Pro" panose="020B0503030403020204" pitchFamily="34" charset="0"/>
                <a:cs typeface="Myriad Arabic" panose="01010101010101010101" pitchFamily="50" charset="-78"/>
              </a:rPr>
              <a:t> </a:t>
            </a:r>
            <a:r>
              <a:rPr lang="en-US" sz="4400" b="1" dirty="0" err="1">
                <a:solidFill>
                  <a:srgbClr val="002060"/>
                </a:solidFill>
                <a:latin typeface="Myriad Pro" panose="020B0503030403020204" pitchFamily="34" charset="0"/>
                <a:cs typeface="Myriad Arabic" panose="01010101010101010101" pitchFamily="50" charset="-78"/>
              </a:rPr>
              <a:t>jarak</a:t>
            </a:r>
            <a:r>
              <a:rPr lang="en-US" sz="4400" b="1" dirty="0">
                <a:solidFill>
                  <a:srgbClr val="002060"/>
                </a:solidFill>
                <a:latin typeface="Myriad Pro" panose="020B0503030403020204" pitchFamily="34" charset="0"/>
                <a:cs typeface="Myriad Arabic" panose="01010101010101010101" pitchFamily="50" charset="-78"/>
              </a:rPr>
              <a:t> </a:t>
            </a:r>
            <a:r>
              <a:rPr lang="en-US" sz="4400" b="1" dirty="0" err="1">
                <a:solidFill>
                  <a:srgbClr val="002060"/>
                </a:solidFill>
                <a:latin typeface="Myriad Pro" panose="020B0503030403020204" pitchFamily="34" charset="0"/>
                <a:cs typeface="Myriad Arabic" panose="01010101010101010101" pitchFamily="50" charset="-78"/>
              </a:rPr>
              <a:t>antar</a:t>
            </a:r>
            <a:r>
              <a:rPr lang="en-US" sz="4400" b="1" dirty="0">
                <a:solidFill>
                  <a:srgbClr val="002060"/>
                </a:solidFill>
                <a:latin typeface="Myriad Pro" panose="020B0503030403020204" pitchFamily="34" charset="0"/>
                <a:cs typeface="Myriad Arabic" panose="01010101010101010101" pitchFamily="50" charset="-78"/>
              </a:rPr>
              <a:t> cluster</a:t>
            </a:r>
            <a:endParaRPr lang="en-ID" sz="4400" b="1" dirty="0">
              <a:solidFill>
                <a:srgbClr val="002060"/>
              </a:solidFill>
              <a:latin typeface="Myriad Pro" panose="020B0503030403020204" pitchFamily="34" charset="0"/>
              <a:cs typeface="Myriad Arabic" panose="01010101010101010101" pitchFamily="50" charset="-78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F012A2E-4D68-42D5-A5E8-7CF6761E153C}"/>
              </a:ext>
            </a:extLst>
          </p:cNvPr>
          <p:cNvSpPr/>
          <p:nvPr/>
        </p:nvSpPr>
        <p:spPr>
          <a:xfrm>
            <a:off x="-144162" y="6435707"/>
            <a:ext cx="12480324" cy="42229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DC53D252-6C21-4A1F-86DB-73FE89E5050A}"/>
              </a:ext>
            </a:extLst>
          </p:cNvPr>
          <p:cNvSpPr txBox="1"/>
          <p:nvPr/>
        </p:nvSpPr>
        <p:spPr>
          <a:xfrm>
            <a:off x="868181" y="6472778"/>
            <a:ext cx="3916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Raleway SemiBold" panose="020B0703030101060003" pitchFamily="34" charset="0"/>
              </a:rPr>
              <a:t>www.its.ac.id</a:t>
            </a:r>
            <a:endParaRPr lang="id-ID" sz="1400" dirty="0">
              <a:solidFill>
                <a:schemeClr val="bg1"/>
              </a:solidFill>
              <a:latin typeface="Raleway SemiBold" panose="020B0703030101060003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61DCD36-B555-448B-BF35-7C58404BDE89}"/>
              </a:ext>
            </a:extLst>
          </p:cNvPr>
          <p:cNvGrpSpPr/>
          <p:nvPr/>
        </p:nvGrpSpPr>
        <p:grpSpPr>
          <a:xfrm>
            <a:off x="343482" y="6589488"/>
            <a:ext cx="276847" cy="99072"/>
            <a:chOff x="258233" y="6589488"/>
            <a:chExt cx="276847" cy="99072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9F74CCD-91CC-474C-9098-A126577B76C8}"/>
                </a:ext>
              </a:extLst>
            </p:cNvPr>
            <p:cNvSpPr/>
            <p:nvPr/>
          </p:nvSpPr>
          <p:spPr>
            <a:xfrm>
              <a:off x="258233" y="6589488"/>
              <a:ext cx="106347" cy="99072"/>
            </a:xfrm>
            <a:prstGeom prst="ellipse">
              <a:avLst/>
            </a:prstGeom>
            <a:solidFill>
              <a:srgbClr val="F5AA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E84121F-F34F-4D5B-A529-419C0668AC66}"/>
                </a:ext>
              </a:extLst>
            </p:cNvPr>
            <p:cNvSpPr/>
            <p:nvPr/>
          </p:nvSpPr>
          <p:spPr>
            <a:xfrm>
              <a:off x="428733" y="6589488"/>
              <a:ext cx="106347" cy="99072"/>
            </a:xfrm>
            <a:prstGeom prst="ellipse">
              <a:avLst/>
            </a:prstGeom>
            <a:solidFill>
              <a:srgbClr val="FFC4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sp>
        <p:nvSpPr>
          <p:cNvPr id="11" name="TextBox 2">
            <a:extLst>
              <a:ext uri="{FF2B5EF4-FFF2-40B4-BE49-F238E27FC236}">
                <a16:creationId xmlns:a16="http://schemas.microsoft.com/office/drawing/2014/main" id="{315EEE01-1E88-4516-AE4F-6764A7B8AA5C}"/>
              </a:ext>
            </a:extLst>
          </p:cNvPr>
          <p:cNvSpPr txBox="1"/>
          <p:nvPr/>
        </p:nvSpPr>
        <p:spPr>
          <a:xfrm>
            <a:off x="5405177" y="6477576"/>
            <a:ext cx="66368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  <a:latin typeface="Myriad Pro" panose="020B0503030403020204" pitchFamily="34" charset="0"/>
              </a:rPr>
              <a:t>INSTITUT TEKNOLOGI SEPULUH NOPEMBER, Surabaya - Indonesia</a:t>
            </a:r>
            <a:endParaRPr lang="id-ID" sz="1400" dirty="0">
              <a:solidFill>
                <a:schemeClr val="bg1"/>
              </a:solidFill>
              <a:latin typeface="Myriad Pro" panose="020B0503030403020204" pitchFamily="34" charset="0"/>
            </a:endParaRPr>
          </a:p>
        </p:txBody>
      </p:sp>
      <p:pic>
        <p:nvPicPr>
          <p:cNvPr id="12" name="Picture 11" descr="A close up of a sign&#10;&#10;Description automatically generated">
            <a:extLst>
              <a:ext uri="{FF2B5EF4-FFF2-40B4-BE49-F238E27FC236}">
                <a16:creationId xmlns:a16="http://schemas.microsoft.com/office/drawing/2014/main" id="{A46A2963-99E8-47CB-87C1-88B6FAD6AA1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040" y="166037"/>
            <a:ext cx="622489" cy="622489"/>
          </a:xfrm>
          <a:prstGeom prst="rect">
            <a:avLst/>
          </a:prstGeom>
        </p:spPr>
      </p:pic>
      <p:pic>
        <p:nvPicPr>
          <p:cNvPr id="13" name="Picture 12" descr="A picture containing drawing&#10;&#10;Description automatically generated">
            <a:extLst>
              <a:ext uri="{FF2B5EF4-FFF2-40B4-BE49-F238E27FC236}">
                <a16:creationId xmlns:a16="http://schemas.microsoft.com/office/drawing/2014/main" id="{34EB5CF5-C53B-4A0F-B313-15C81F2C5CA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757" y="275191"/>
            <a:ext cx="549401" cy="54940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E2D200F-29AF-402E-8F59-BBDB67CDC5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5954" y="-663866"/>
            <a:ext cx="6746944" cy="2463637"/>
          </a:xfrm>
          <a:prstGeom prst="rect">
            <a:avLst/>
          </a:prstGeom>
        </p:spPr>
      </p:pic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8AD83D92-31A0-4196-91D7-A515AC15AF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3481" y="2253279"/>
            <a:ext cx="11485661" cy="3923684"/>
          </a:xfrm>
        </p:spPr>
        <p:txBody>
          <a:bodyPr>
            <a:normAutofit/>
          </a:bodyPr>
          <a:lstStyle/>
          <a:p>
            <a:pPr>
              <a:buFontTx/>
              <a:buChar char="•"/>
            </a:pPr>
            <a:endParaRPr lang="en-US" altLang="id-ID" sz="2400" dirty="0"/>
          </a:p>
          <a:p>
            <a:pPr marL="0" indent="0">
              <a:buNone/>
            </a:pPr>
            <a:endParaRPr lang="id-ID" sz="2400" b="1" u="sng" dirty="0"/>
          </a:p>
          <a:p>
            <a:pPr marL="0" indent="0">
              <a:buNone/>
            </a:pPr>
            <a:endParaRPr lang="id-ID" sz="2400" b="1" u="sng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EA875E6-8C57-402D-8B87-39F804B2729F}"/>
              </a:ext>
            </a:extLst>
          </p:cNvPr>
          <p:cNvSpPr/>
          <p:nvPr/>
        </p:nvSpPr>
        <p:spPr>
          <a:xfrm>
            <a:off x="0" y="1477240"/>
            <a:ext cx="343481" cy="422293"/>
          </a:xfrm>
          <a:prstGeom prst="rect">
            <a:avLst/>
          </a:prstGeom>
          <a:solidFill>
            <a:srgbClr val="F5AA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31"/>
          <p:cNvSpPr>
            <a:spLocks noChangeArrowheads="1"/>
          </p:cNvSpPr>
          <p:nvPr/>
        </p:nvSpPr>
        <p:spPr bwMode="auto">
          <a:xfrm>
            <a:off x="715780" y="4192576"/>
            <a:ext cx="5791200" cy="22378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342900" indent="-3429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itchFamily="34" charset="0"/>
              <a:buChar char="–"/>
              <a:defRPr sz="24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itchFamily="2" charset="2"/>
              <a:buChar char="u"/>
              <a:defRPr sz="20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US" altLang="id-ID" sz="2000" dirty="0"/>
              <a:t>MIN</a:t>
            </a:r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US" altLang="id-ID" sz="2000" dirty="0"/>
              <a:t>MAX</a:t>
            </a:r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US" altLang="id-ID" sz="2000" dirty="0"/>
              <a:t>Group Average</a:t>
            </a:r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US" altLang="id-ID" sz="2000" dirty="0"/>
              <a:t>Distance Between Centroids</a:t>
            </a:r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US" altLang="id-ID" sz="2000" dirty="0" err="1"/>
              <a:t>Metode</a:t>
            </a:r>
            <a:r>
              <a:rPr lang="en-US" altLang="id-ID" sz="2000" dirty="0"/>
              <a:t> lain </a:t>
            </a:r>
            <a:r>
              <a:rPr lang="en-US" altLang="id-ID" sz="2000" dirty="0" err="1"/>
              <a:t>menggunakan</a:t>
            </a:r>
            <a:r>
              <a:rPr lang="en-US" altLang="id-ID" sz="2000" dirty="0"/>
              <a:t> </a:t>
            </a:r>
            <a:r>
              <a:rPr lang="en-US" altLang="id-ID" sz="2000" dirty="0" err="1"/>
              <a:t>fungsi</a:t>
            </a:r>
            <a:r>
              <a:rPr lang="en-US" altLang="id-ID" sz="2000" dirty="0"/>
              <a:t> </a:t>
            </a:r>
            <a:r>
              <a:rPr lang="en-US" altLang="id-ID" sz="2000" dirty="0" err="1"/>
              <a:t>objektif</a:t>
            </a:r>
            <a:endParaRPr lang="en-US" altLang="id-ID" sz="2000" dirty="0"/>
          </a:p>
          <a:p>
            <a:pPr lvl="1">
              <a:spcBef>
                <a:spcPts val="200"/>
              </a:spcBef>
              <a:spcAft>
                <a:spcPts val="200"/>
              </a:spcAft>
            </a:pPr>
            <a:r>
              <a:rPr lang="en-US" altLang="id-ID" sz="1800" dirty="0" err="1"/>
              <a:t>Metode</a:t>
            </a:r>
            <a:r>
              <a:rPr lang="en-US" altLang="id-ID" sz="1800" dirty="0"/>
              <a:t> Ward’s </a:t>
            </a:r>
            <a:r>
              <a:rPr lang="en-US" altLang="id-ID" sz="1800" dirty="0" err="1"/>
              <a:t>menggunakan</a:t>
            </a:r>
            <a:r>
              <a:rPr lang="en-US" altLang="id-ID" sz="1800" dirty="0"/>
              <a:t> squared error</a:t>
            </a:r>
            <a:endParaRPr lang="en-US" altLang="id-ID" sz="2000" dirty="0"/>
          </a:p>
        </p:txBody>
      </p:sp>
      <p:sp>
        <p:nvSpPr>
          <p:cNvPr id="46" name="Line 29"/>
          <p:cNvSpPr>
            <a:spLocks noChangeShapeType="1"/>
          </p:cNvSpPr>
          <p:nvPr/>
        </p:nvSpPr>
        <p:spPr bwMode="auto">
          <a:xfrm>
            <a:off x="2392180" y="3239566"/>
            <a:ext cx="10668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d-ID"/>
          </a:p>
        </p:txBody>
      </p:sp>
      <p:sp>
        <p:nvSpPr>
          <p:cNvPr id="47" name="Text Box 30"/>
          <p:cNvSpPr txBox="1">
            <a:spLocks noChangeArrowheads="1"/>
          </p:cNvSpPr>
          <p:nvPr/>
        </p:nvSpPr>
        <p:spPr bwMode="auto">
          <a:xfrm>
            <a:off x="2533581" y="2750467"/>
            <a:ext cx="1045937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id-ID" sz="2000" dirty="0" err="1"/>
              <a:t>Jarak</a:t>
            </a:r>
            <a:r>
              <a:rPr lang="en-US" altLang="id-ID" sz="2000" dirty="0"/>
              <a:t>?</a:t>
            </a:r>
          </a:p>
        </p:txBody>
      </p:sp>
      <p:sp>
        <p:nvSpPr>
          <p:cNvPr id="48" name="Freeform 32" descr="5%"/>
          <p:cNvSpPr>
            <a:spLocks/>
          </p:cNvSpPr>
          <p:nvPr/>
        </p:nvSpPr>
        <p:spPr bwMode="auto">
          <a:xfrm rot="-5400000">
            <a:off x="645137" y="2472010"/>
            <a:ext cx="1828800" cy="1382713"/>
          </a:xfrm>
          <a:custGeom>
            <a:avLst/>
            <a:gdLst>
              <a:gd name="T0" fmla="*/ 433 w 598"/>
              <a:gd name="T1" fmla="*/ 69 h 652"/>
              <a:gd name="T2" fmla="*/ 248 w 598"/>
              <a:gd name="T3" fmla="*/ 0 h 652"/>
              <a:gd name="T4" fmla="*/ 152 w 598"/>
              <a:gd name="T5" fmla="*/ 34 h 652"/>
              <a:gd name="T6" fmla="*/ 125 w 598"/>
              <a:gd name="T7" fmla="*/ 96 h 652"/>
              <a:gd name="T8" fmla="*/ 70 w 598"/>
              <a:gd name="T9" fmla="*/ 172 h 652"/>
              <a:gd name="T10" fmla="*/ 49 w 598"/>
              <a:gd name="T11" fmla="*/ 178 h 652"/>
              <a:gd name="T12" fmla="*/ 29 w 598"/>
              <a:gd name="T13" fmla="*/ 220 h 652"/>
              <a:gd name="T14" fmla="*/ 15 w 598"/>
              <a:gd name="T15" fmla="*/ 261 h 652"/>
              <a:gd name="T16" fmla="*/ 29 w 598"/>
              <a:gd name="T17" fmla="*/ 384 h 652"/>
              <a:gd name="T18" fmla="*/ 97 w 598"/>
              <a:gd name="T19" fmla="*/ 412 h 652"/>
              <a:gd name="T20" fmla="*/ 77 w 598"/>
              <a:gd name="T21" fmla="*/ 487 h 652"/>
              <a:gd name="T22" fmla="*/ 104 w 598"/>
              <a:gd name="T23" fmla="*/ 617 h 652"/>
              <a:gd name="T24" fmla="*/ 166 w 598"/>
              <a:gd name="T25" fmla="*/ 645 h 652"/>
              <a:gd name="T26" fmla="*/ 186 w 598"/>
              <a:gd name="T27" fmla="*/ 652 h 652"/>
              <a:gd name="T28" fmla="*/ 241 w 598"/>
              <a:gd name="T29" fmla="*/ 604 h 652"/>
              <a:gd name="T30" fmla="*/ 351 w 598"/>
              <a:gd name="T31" fmla="*/ 652 h 652"/>
              <a:gd name="T32" fmla="*/ 447 w 598"/>
              <a:gd name="T33" fmla="*/ 590 h 652"/>
              <a:gd name="T34" fmla="*/ 522 w 598"/>
              <a:gd name="T35" fmla="*/ 542 h 652"/>
              <a:gd name="T36" fmla="*/ 570 w 598"/>
              <a:gd name="T37" fmla="*/ 446 h 652"/>
              <a:gd name="T38" fmla="*/ 536 w 598"/>
              <a:gd name="T39" fmla="*/ 391 h 652"/>
              <a:gd name="T40" fmla="*/ 563 w 598"/>
              <a:gd name="T41" fmla="*/ 350 h 652"/>
              <a:gd name="T42" fmla="*/ 598 w 598"/>
              <a:gd name="T43" fmla="*/ 288 h 652"/>
              <a:gd name="T44" fmla="*/ 584 w 598"/>
              <a:gd name="T45" fmla="*/ 192 h 652"/>
              <a:gd name="T46" fmla="*/ 447 w 598"/>
              <a:gd name="T47" fmla="*/ 96 h 652"/>
              <a:gd name="T48" fmla="*/ 433 w 598"/>
              <a:gd name="T49" fmla="*/ 69 h 6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598" h="652">
                <a:moveTo>
                  <a:pt x="433" y="69"/>
                </a:moveTo>
                <a:cubicBezTo>
                  <a:pt x="379" y="31"/>
                  <a:pt x="310" y="21"/>
                  <a:pt x="248" y="0"/>
                </a:cubicBezTo>
                <a:cubicBezTo>
                  <a:pt x="195" y="7"/>
                  <a:pt x="192" y="10"/>
                  <a:pt x="152" y="34"/>
                </a:cubicBezTo>
                <a:cubicBezTo>
                  <a:pt x="144" y="57"/>
                  <a:pt x="132" y="73"/>
                  <a:pt x="125" y="96"/>
                </a:cubicBezTo>
                <a:cubicBezTo>
                  <a:pt x="133" y="189"/>
                  <a:pt x="154" y="159"/>
                  <a:pt x="70" y="172"/>
                </a:cubicBezTo>
                <a:cubicBezTo>
                  <a:pt x="63" y="173"/>
                  <a:pt x="56" y="176"/>
                  <a:pt x="49" y="178"/>
                </a:cubicBezTo>
                <a:cubicBezTo>
                  <a:pt x="29" y="209"/>
                  <a:pt x="39" y="188"/>
                  <a:pt x="29" y="220"/>
                </a:cubicBezTo>
                <a:cubicBezTo>
                  <a:pt x="25" y="234"/>
                  <a:pt x="15" y="261"/>
                  <a:pt x="15" y="261"/>
                </a:cubicBezTo>
                <a:cubicBezTo>
                  <a:pt x="18" y="302"/>
                  <a:pt x="0" y="355"/>
                  <a:pt x="29" y="384"/>
                </a:cubicBezTo>
                <a:cubicBezTo>
                  <a:pt x="46" y="401"/>
                  <a:pt x="97" y="412"/>
                  <a:pt x="97" y="412"/>
                </a:cubicBezTo>
                <a:cubicBezTo>
                  <a:pt x="92" y="438"/>
                  <a:pt x="84" y="462"/>
                  <a:pt x="77" y="487"/>
                </a:cubicBezTo>
                <a:cubicBezTo>
                  <a:pt x="79" y="523"/>
                  <a:pt x="71" y="585"/>
                  <a:pt x="104" y="617"/>
                </a:cubicBezTo>
                <a:cubicBezTo>
                  <a:pt x="121" y="634"/>
                  <a:pt x="144" y="638"/>
                  <a:pt x="166" y="645"/>
                </a:cubicBezTo>
                <a:cubicBezTo>
                  <a:pt x="173" y="647"/>
                  <a:pt x="186" y="652"/>
                  <a:pt x="186" y="652"/>
                </a:cubicBezTo>
                <a:cubicBezTo>
                  <a:pt x="214" y="643"/>
                  <a:pt x="224" y="628"/>
                  <a:pt x="241" y="604"/>
                </a:cubicBezTo>
                <a:cubicBezTo>
                  <a:pt x="276" y="626"/>
                  <a:pt x="311" y="642"/>
                  <a:pt x="351" y="652"/>
                </a:cubicBezTo>
                <a:cubicBezTo>
                  <a:pt x="400" y="644"/>
                  <a:pt x="419" y="631"/>
                  <a:pt x="447" y="590"/>
                </a:cubicBezTo>
                <a:cubicBezTo>
                  <a:pt x="467" y="531"/>
                  <a:pt x="403" y="553"/>
                  <a:pt x="522" y="542"/>
                </a:cubicBezTo>
                <a:cubicBezTo>
                  <a:pt x="555" y="520"/>
                  <a:pt x="557" y="482"/>
                  <a:pt x="570" y="446"/>
                </a:cubicBezTo>
                <a:cubicBezTo>
                  <a:pt x="561" y="418"/>
                  <a:pt x="562" y="408"/>
                  <a:pt x="536" y="391"/>
                </a:cubicBezTo>
                <a:cubicBezTo>
                  <a:pt x="512" y="355"/>
                  <a:pt x="529" y="362"/>
                  <a:pt x="563" y="350"/>
                </a:cubicBezTo>
                <a:cubicBezTo>
                  <a:pt x="595" y="303"/>
                  <a:pt x="586" y="325"/>
                  <a:pt x="598" y="288"/>
                </a:cubicBezTo>
                <a:cubicBezTo>
                  <a:pt x="596" y="271"/>
                  <a:pt x="597" y="218"/>
                  <a:pt x="584" y="192"/>
                </a:cubicBezTo>
                <a:cubicBezTo>
                  <a:pt x="560" y="146"/>
                  <a:pt x="494" y="112"/>
                  <a:pt x="447" y="96"/>
                </a:cubicBezTo>
                <a:cubicBezTo>
                  <a:pt x="437" y="93"/>
                  <a:pt x="438" y="78"/>
                  <a:pt x="433" y="69"/>
                </a:cubicBezTo>
                <a:close/>
              </a:path>
            </a:pathLst>
          </a:custGeom>
          <a:noFill/>
          <a:ln w="12700" cap="flat" cmpd="sng">
            <a:solidFill>
              <a:schemeClr val="tx1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pattFill prst="pct5">
                  <a:fgClr>
                    <a:schemeClr val="tx1"/>
                  </a:fgClr>
                  <a:bgClr>
                    <a:srgbClr val="FFFFFF"/>
                  </a:bgClr>
                </a:patt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d-ID"/>
          </a:p>
        </p:txBody>
      </p:sp>
      <p:sp>
        <p:nvSpPr>
          <p:cNvPr id="49" name="Oval 33"/>
          <p:cNvSpPr>
            <a:spLocks noChangeArrowheads="1"/>
          </p:cNvSpPr>
          <p:nvPr/>
        </p:nvSpPr>
        <p:spPr bwMode="auto">
          <a:xfrm rot="-5400000">
            <a:off x="1934980" y="3391966"/>
            <a:ext cx="76200" cy="762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d-ID"/>
          </a:p>
        </p:txBody>
      </p:sp>
      <p:sp>
        <p:nvSpPr>
          <p:cNvPr id="50" name="Oval 34"/>
          <p:cNvSpPr>
            <a:spLocks noChangeArrowheads="1"/>
          </p:cNvSpPr>
          <p:nvPr/>
        </p:nvSpPr>
        <p:spPr bwMode="auto">
          <a:xfrm rot="-5400000">
            <a:off x="1858780" y="2629966"/>
            <a:ext cx="76200" cy="762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d-ID"/>
          </a:p>
        </p:txBody>
      </p:sp>
      <p:sp>
        <p:nvSpPr>
          <p:cNvPr id="51" name="Oval 35"/>
          <p:cNvSpPr>
            <a:spLocks noChangeArrowheads="1"/>
          </p:cNvSpPr>
          <p:nvPr/>
        </p:nvSpPr>
        <p:spPr bwMode="auto">
          <a:xfrm rot="-5400000">
            <a:off x="1020580" y="3087166"/>
            <a:ext cx="76200" cy="762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d-ID"/>
          </a:p>
        </p:txBody>
      </p:sp>
      <p:sp>
        <p:nvSpPr>
          <p:cNvPr id="52" name="Oval 36"/>
          <p:cNvSpPr>
            <a:spLocks noChangeArrowheads="1"/>
          </p:cNvSpPr>
          <p:nvPr/>
        </p:nvSpPr>
        <p:spPr bwMode="auto">
          <a:xfrm rot="-5400000">
            <a:off x="2085793" y="2933179"/>
            <a:ext cx="76200" cy="762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d-ID"/>
          </a:p>
        </p:txBody>
      </p:sp>
      <p:sp>
        <p:nvSpPr>
          <p:cNvPr id="53" name="Freeform 37" descr="5%"/>
          <p:cNvSpPr>
            <a:spLocks/>
          </p:cNvSpPr>
          <p:nvPr/>
        </p:nvSpPr>
        <p:spPr bwMode="auto">
          <a:xfrm rot="5400000" flipV="1">
            <a:off x="3535180" y="2325166"/>
            <a:ext cx="1828800" cy="1676400"/>
          </a:xfrm>
          <a:custGeom>
            <a:avLst/>
            <a:gdLst>
              <a:gd name="T0" fmla="*/ 433 w 598"/>
              <a:gd name="T1" fmla="*/ 69 h 652"/>
              <a:gd name="T2" fmla="*/ 248 w 598"/>
              <a:gd name="T3" fmla="*/ 0 h 652"/>
              <a:gd name="T4" fmla="*/ 152 w 598"/>
              <a:gd name="T5" fmla="*/ 34 h 652"/>
              <a:gd name="T6" fmla="*/ 125 w 598"/>
              <a:gd name="T7" fmla="*/ 96 h 652"/>
              <a:gd name="T8" fmla="*/ 70 w 598"/>
              <a:gd name="T9" fmla="*/ 172 h 652"/>
              <a:gd name="T10" fmla="*/ 49 w 598"/>
              <a:gd name="T11" fmla="*/ 178 h 652"/>
              <a:gd name="T12" fmla="*/ 29 w 598"/>
              <a:gd name="T13" fmla="*/ 220 h 652"/>
              <a:gd name="T14" fmla="*/ 15 w 598"/>
              <a:gd name="T15" fmla="*/ 261 h 652"/>
              <a:gd name="T16" fmla="*/ 29 w 598"/>
              <a:gd name="T17" fmla="*/ 384 h 652"/>
              <a:gd name="T18" fmla="*/ 97 w 598"/>
              <a:gd name="T19" fmla="*/ 412 h 652"/>
              <a:gd name="T20" fmla="*/ 77 w 598"/>
              <a:gd name="T21" fmla="*/ 487 h 652"/>
              <a:gd name="T22" fmla="*/ 104 w 598"/>
              <a:gd name="T23" fmla="*/ 617 h 652"/>
              <a:gd name="T24" fmla="*/ 166 w 598"/>
              <a:gd name="T25" fmla="*/ 645 h 652"/>
              <a:gd name="T26" fmla="*/ 186 w 598"/>
              <a:gd name="T27" fmla="*/ 652 h 652"/>
              <a:gd name="T28" fmla="*/ 241 w 598"/>
              <a:gd name="T29" fmla="*/ 604 h 652"/>
              <a:gd name="T30" fmla="*/ 351 w 598"/>
              <a:gd name="T31" fmla="*/ 652 h 652"/>
              <a:gd name="T32" fmla="*/ 447 w 598"/>
              <a:gd name="T33" fmla="*/ 590 h 652"/>
              <a:gd name="T34" fmla="*/ 522 w 598"/>
              <a:gd name="T35" fmla="*/ 542 h 652"/>
              <a:gd name="T36" fmla="*/ 570 w 598"/>
              <a:gd name="T37" fmla="*/ 446 h 652"/>
              <a:gd name="T38" fmla="*/ 536 w 598"/>
              <a:gd name="T39" fmla="*/ 391 h 652"/>
              <a:gd name="T40" fmla="*/ 563 w 598"/>
              <a:gd name="T41" fmla="*/ 350 h 652"/>
              <a:gd name="T42" fmla="*/ 598 w 598"/>
              <a:gd name="T43" fmla="*/ 288 h 652"/>
              <a:gd name="T44" fmla="*/ 584 w 598"/>
              <a:gd name="T45" fmla="*/ 192 h 652"/>
              <a:gd name="T46" fmla="*/ 447 w 598"/>
              <a:gd name="T47" fmla="*/ 96 h 652"/>
              <a:gd name="T48" fmla="*/ 433 w 598"/>
              <a:gd name="T49" fmla="*/ 69 h 6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598" h="652">
                <a:moveTo>
                  <a:pt x="433" y="69"/>
                </a:moveTo>
                <a:cubicBezTo>
                  <a:pt x="379" y="31"/>
                  <a:pt x="310" y="21"/>
                  <a:pt x="248" y="0"/>
                </a:cubicBezTo>
                <a:cubicBezTo>
                  <a:pt x="195" y="7"/>
                  <a:pt x="192" y="10"/>
                  <a:pt x="152" y="34"/>
                </a:cubicBezTo>
                <a:cubicBezTo>
                  <a:pt x="144" y="57"/>
                  <a:pt x="132" y="73"/>
                  <a:pt x="125" y="96"/>
                </a:cubicBezTo>
                <a:cubicBezTo>
                  <a:pt x="133" y="189"/>
                  <a:pt x="154" y="159"/>
                  <a:pt x="70" y="172"/>
                </a:cubicBezTo>
                <a:cubicBezTo>
                  <a:pt x="63" y="173"/>
                  <a:pt x="56" y="176"/>
                  <a:pt x="49" y="178"/>
                </a:cubicBezTo>
                <a:cubicBezTo>
                  <a:pt x="29" y="209"/>
                  <a:pt x="39" y="188"/>
                  <a:pt x="29" y="220"/>
                </a:cubicBezTo>
                <a:cubicBezTo>
                  <a:pt x="25" y="234"/>
                  <a:pt x="15" y="261"/>
                  <a:pt x="15" y="261"/>
                </a:cubicBezTo>
                <a:cubicBezTo>
                  <a:pt x="18" y="302"/>
                  <a:pt x="0" y="355"/>
                  <a:pt x="29" y="384"/>
                </a:cubicBezTo>
                <a:cubicBezTo>
                  <a:pt x="46" y="401"/>
                  <a:pt x="97" y="412"/>
                  <a:pt x="97" y="412"/>
                </a:cubicBezTo>
                <a:cubicBezTo>
                  <a:pt x="92" y="438"/>
                  <a:pt x="84" y="462"/>
                  <a:pt x="77" y="487"/>
                </a:cubicBezTo>
                <a:cubicBezTo>
                  <a:pt x="79" y="523"/>
                  <a:pt x="71" y="585"/>
                  <a:pt x="104" y="617"/>
                </a:cubicBezTo>
                <a:cubicBezTo>
                  <a:pt x="121" y="634"/>
                  <a:pt x="144" y="638"/>
                  <a:pt x="166" y="645"/>
                </a:cubicBezTo>
                <a:cubicBezTo>
                  <a:pt x="173" y="647"/>
                  <a:pt x="186" y="652"/>
                  <a:pt x="186" y="652"/>
                </a:cubicBezTo>
                <a:cubicBezTo>
                  <a:pt x="214" y="643"/>
                  <a:pt x="224" y="628"/>
                  <a:pt x="241" y="604"/>
                </a:cubicBezTo>
                <a:cubicBezTo>
                  <a:pt x="276" y="626"/>
                  <a:pt x="311" y="642"/>
                  <a:pt x="351" y="652"/>
                </a:cubicBezTo>
                <a:cubicBezTo>
                  <a:pt x="400" y="644"/>
                  <a:pt x="419" y="631"/>
                  <a:pt x="447" y="590"/>
                </a:cubicBezTo>
                <a:cubicBezTo>
                  <a:pt x="467" y="531"/>
                  <a:pt x="403" y="553"/>
                  <a:pt x="522" y="542"/>
                </a:cubicBezTo>
                <a:cubicBezTo>
                  <a:pt x="555" y="520"/>
                  <a:pt x="557" y="482"/>
                  <a:pt x="570" y="446"/>
                </a:cubicBezTo>
                <a:cubicBezTo>
                  <a:pt x="561" y="418"/>
                  <a:pt x="562" y="408"/>
                  <a:pt x="536" y="391"/>
                </a:cubicBezTo>
                <a:cubicBezTo>
                  <a:pt x="512" y="355"/>
                  <a:pt x="529" y="362"/>
                  <a:pt x="563" y="350"/>
                </a:cubicBezTo>
                <a:cubicBezTo>
                  <a:pt x="595" y="303"/>
                  <a:pt x="586" y="325"/>
                  <a:pt x="598" y="288"/>
                </a:cubicBezTo>
                <a:cubicBezTo>
                  <a:pt x="596" y="271"/>
                  <a:pt x="597" y="218"/>
                  <a:pt x="584" y="192"/>
                </a:cubicBezTo>
                <a:cubicBezTo>
                  <a:pt x="560" y="146"/>
                  <a:pt x="494" y="112"/>
                  <a:pt x="447" y="96"/>
                </a:cubicBezTo>
                <a:cubicBezTo>
                  <a:pt x="437" y="93"/>
                  <a:pt x="438" y="78"/>
                  <a:pt x="433" y="69"/>
                </a:cubicBezTo>
                <a:close/>
              </a:path>
            </a:pathLst>
          </a:custGeom>
          <a:noFill/>
          <a:ln w="12700" cap="flat" cmpd="sng">
            <a:solidFill>
              <a:schemeClr val="tx1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pattFill prst="pct5">
                  <a:fgClr>
                    <a:schemeClr val="tx1"/>
                  </a:fgClr>
                  <a:bgClr>
                    <a:srgbClr val="FFFFFF"/>
                  </a:bgClr>
                </a:patt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d-ID"/>
          </a:p>
        </p:txBody>
      </p:sp>
      <p:sp>
        <p:nvSpPr>
          <p:cNvPr id="54" name="Oval 38"/>
          <p:cNvSpPr>
            <a:spLocks noChangeArrowheads="1"/>
          </p:cNvSpPr>
          <p:nvPr/>
        </p:nvSpPr>
        <p:spPr bwMode="auto">
          <a:xfrm rot="5400000" flipV="1">
            <a:off x="5059180" y="2782366"/>
            <a:ext cx="76200" cy="762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d-ID"/>
          </a:p>
        </p:txBody>
      </p:sp>
      <p:sp>
        <p:nvSpPr>
          <p:cNvPr id="55" name="Oval 39"/>
          <p:cNvSpPr>
            <a:spLocks noChangeArrowheads="1"/>
          </p:cNvSpPr>
          <p:nvPr/>
        </p:nvSpPr>
        <p:spPr bwMode="auto">
          <a:xfrm rot="5400000" flipV="1">
            <a:off x="3698693" y="2780779"/>
            <a:ext cx="76200" cy="762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d-ID"/>
          </a:p>
        </p:txBody>
      </p:sp>
      <p:sp>
        <p:nvSpPr>
          <p:cNvPr id="56" name="Oval 40"/>
          <p:cNvSpPr>
            <a:spLocks noChangeArrowheads="1"/>
          </p:cNvSpPr>
          <p:nvPr/>
        </p:nvSpPr>
        <p:spPr bwMode="auto">
          <a:xfrm rot="5400000" flipV="1">
            <a:off x="4220980" y="3391966"/>
            <a:ext cx="76200" cy="762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d-ID"/>
          </a:p>
        </p:txBody>
      </p:sp>
      <p:sp>
        <p:nvSpPr>
          <p:cNvPr id="57" name="Oval 41"/>
          <p:cNvSpPr>
            <a:spLocks noChangeArrowheads="1"/>
          </p:cNvSpPr>
          <p:nvPr/>
        </p:nvSpPr>
        <p:spPr bwMode="auto">
          <a:xfrm rot="5400000" flipV="1">
            <a:off x="4220980" y="2401366"/>
            <a:ext cx="76200" cy="762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d-ID"/>
          </a:p>
        </p:txBody>
      </p:sp>
      <p:sp>
        <p:nvSpPr>
          <p:cNvPr id="58" name="Text Box 30"/>
          <p:cNvSpPr txBox="1">
            <a:spLocks noChangeArrowheads="1"/>
          </p:cNvSpPr>
          <p:nvPr/>
        </p:nvSpPr>
        <p:spPr bwMode="auto">
          <a:xfrm>
            <a:off x="2282756" y="3468166"/>
            <a:ext cx="148235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id-ID" sz="2000" dirty="0" err="1"/>
              <a:t>Kemiripan</a:t>
            </a:r>
            <a:r>
              <a:rPr lang="en-US" altLang="id-ID" sz="2000" dirty="0"/>
              <a:t>?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886053" y="5210318"/>
            <a:ext cx="47867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Matriks</a:t>
            </a:r>
            <a:r>
              <a:rPr lang="en-US" sz="2400" dirty="0"/>
              <a:t> </a:t>
            </a:r>
            <a:r>
              <a:rPr lang="en-US" sz="2400" dirty="0" err="1"/>
              <a:t>jarak</a:t>
            </a:r>
            <a:r>
              <a:rPr lang="en-US" sz="2400" dirty="0"/>
              <a:t> vs </a:t>
            </a:r>
            <a:r>
              <a:rPr lang="en-US" sz="2400" dirty="0" err="1"/>
              <a:t>matriks</a:t>
            </a:r>
            <a:r>
              <a:rPr lang="en-US" sz="2400" dirty="0"/>
              <a:t> </a:t>
            </a:r>
            <a:r>
              <a:rPr lang="en-US" sz="2400" dirty="0" err="1"/>
              <a:t>kemiripan</a:t>
            </a:r>
            <a:endParaRPr lang="en-US" sz="2400" dirty="0"/>
          </a:p>
          <a:p>
            <a:r>
              <a:rPr lang="en-US" sz="2400" dirty="0"/>
              <a:t>Distance matrix vs proximity matrix</a:t>
            </a:r>
          </a:p>
        </p:txBody>
      </p:sp>
      <p:grpSp>
        <p:nvGrpSpPr>
          <p:cNvPr id="59" name="Group 4"/>
          <p:cNvGrpSpPr>
            <a:grpSpLocks/>
          </p:cNvGrpSpPr>
          <p:nvPr/>
        </p:nvGrpSpPr>
        <p:grpSpPr bwMode="auto">
          <a:xfrm>
            <a:off x="7239960" y="2055150"/>
            <a:ext cx="3429000" cy="3508375"/>
            <a:chOff x="3456" y="1440"/>
            <a:chExt cx="2160" cy="2210"/>
          </a:xfrm>
        </p:grpSpPr>
        <p:sp>
          <p:nvSpPr>
            <p:cNvPr id="60" name="Line 5"/>
            <p:cNvSpPr>
              <a:spLocks noChangeShapeType="1"/>
            </p:cNvSpPr>
            <p:nvPr/>
          </p:nvSpPr>
          <p:spPr bwMode="auto">
            <a:xfrm>
              <a:off x="3696" y="1440"/>
              <a:ext cx="0" cy="168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id-ID"/>
            </a:p>
          </p:txBody>
        </p:sp>
        <p:sp>
          <p:nvSpPr>
            <p:cNvPr id="61" name="Line 6"/>
            <p:cNvSpPr>
              <a:spLocks noChangeShapeType="1"/>
            </p:cNvSpPr>
            <p:nvPr/>
          </p:nvSpPr>
          <p:spPr bwMode="auto">
            <a:xfrm>
              <a:off x="3504" y="1632"/>
              <a:ext cx="187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id-ID"/>
            </a:p>
          </p:txBody>
        </p:sp>
        <p:sp>
          <p:nvSpPr>
            <p:cNvPr id="62" name="Line 7"/>
            <p:cNvSpPr>
              <a:spLocks noChangeShapeType="1"/>
            </p:cNvSpPr>
            <p:nvPr/>
          </p:nvSpPr>
          <p:spPr bwMode="auto">
            <a:xfrm>
              <a:off x="4012" y="1440"/>
              <a:ext cx="0" cy="168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id-ID"/>
            </a:p>
          </p:txBody>
        </p:sp>
        <p:sp>
          <p:nvSpPr>
            <p:cNvPr id="63" name="Line 8"/>
            <p:cNvSpPr>
              <a:spLocks noChangeShapeType="1"/>
            </p:cNvSpPr>
            <p:nvPr/>
          </p:nvSpPr>
          <p:spPr bwMode="auto">
            <a:xfrm>
              <a:off x="4329" y="1440"/>
              <a:ext cx="0" cy="168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id-ID"/>
            </a:p>
          </p:txBody>
        </p:sp>
        <p:sp>
          <p:nvSpPr>
            <p:cNvPr id="64" name="Line 9"/>
            <p:cNvSpPr>
              <a:spLocks noChangeShapeType="1"/>
            </p:cNvSpPr>
            <p:nvPr/>
          </p:nvSpPr>
          <p:spPr bwMode="auto">
            <a:xfrm>
              <a:off x="4646" y="1440"/>
              <a:ext cx="0" cy="168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id-ID"/>
            </a:p>
          </p:txBody>
        </p:sp>
        <p:sp>
          <p:nvSpPr>
            <p:cNvPr id="65" name="Line 10"/>
            <p:cNvSpPr>
              <a:spLocks noChangeShapeType="1"/>
            </p:cNvSpPr>
            <p:nvPr/>
          </p:nvSpPr>
          <p:spPr bwMode="auto">
            <a:xfrm>
              <a:off x="4963" y="1440"/>
              <a:ext cx="0" cy="168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id-ID"/>
            </a:p>
          </p:txBody>
        </p:sp>
        <p:sp>
          <p:nvSpPr>
            <p:cNvPr id="66" name="Line 11"/>
            <p:cNvSpPr>
              <a:spLocks noChangeShapeType="1"/>
            </p:cNvSpPr>
            <p:nvPr/>
          </p:nvSpPr>
          <p:spPr bwMode="auto">
            <a:xfrm>
              <a:off x="5280" y="1440"/>
              <a:ext cx="0" cy="168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id-ID"/>
            </a:p>
          </p:txBody>
        </p:sp>
        <p:sp>
          <p:nvSpPr>
            <p:cNvPr id="67" name="Line 12"/>
            <p:cNvSpPr>
              <a:spLocks noChangeShapeType="1"/>
            </p:cNvSpPr>
            <p:nvPr/>
          </p:nvSpPr>
          <p:spPr bwMode="auto">
            <a:xfrm>
              <a:off x="3504" y="1891"/>
              <a:ext cx="187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id-ID"/>
            </a:p>
          </p:txBody>
        </p:sp>
        <p:sp>
          <p:nvSpPr>
            <p:cNvPr id="68" name="Line 13"/>
            <p:cNvSpPr>
              <a:spLocks noChangeShapeType="1"/>
            </p:cNvSpPr>
            <p:nvPr/>
          </p:nvSpPr>
          <p:spPr bwMode="auto">
            <a:xfrm>
              <a:off x="3504" y="2150"/>
              <a:ext cx="187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id-ID"/>
            </a:p>
          </p:txBody>
        </p:sp>
        <p:sp>
          <p:nvSpPr>
            <p:cNvPr id="69" name="Line 14"/>
            <p:cNvSpPr>
              <a:spLocks noChangeShapeType="1"/>
            </p:cNvSpPr>
            <p:nvPr/>
          </p:nvSpPr>
          <p:spPr bwMode="auto">
            <a:xfrm>
              <a:off x="3504" y="2409"/>
              <a:ext cx="187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id-ID"/>
            </a:p>
          </p:txBody>
        </p:sp>
        <p:sp>
          <p:nvSpPr>
            <p:cNvPr id="70" name="Line 15"/>
            <p:cNvSpPr>
              <a:spLocks noChangeShapeType="1"/>
            </p:cNvSpPr>
            <p:nvPr/>
          </p:nvSpPr>
          <p:spPr bwMode="auto">
            <a:xfrm>
              <a:off x="3504" y="2668"/>
              <a:ext cx="187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id-ID"/>
            </a:p>
          </p:txBody>
        </p:sp>
        <p:sp>
          <p:nvSpPr>
            <p:cNvPr id="71" name="Line 16"/>
            <p:cNvSpPr>
              <a:spLocks noChangeShapeType="1"/>
            </p:cNvSpPr>
            <p:nvPr/>
          </p:nvSpPr>
          <p:spPr bwMode="auto">
            <a:xfrm>
              <a:off x="3504" y="2928"/>
              <a:ext cx="187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id-ID"/>
            </a:p>
          </p:txBody>
        </p:sp>
        <p:sp>
          <p:nvSpPr>
            <p:cNvPr id="72" name="Text Box 17"/>
            <p:cNvSpPr txBox="1">
              <a:spLocks noChangeArrowheads="1"/>
            </p:cNvSpPr>
            <p:nvPr/>
          </p:nvSpPr>
          <p:spPr bwMode="auto">
            <a:xfrm>
              <a:off x="3456" y="1680"/>
              <a:ext cx="336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id-ID"/>
                <a:t>p1</a:t>
              </a:r>
            </a:p>
          </p:txBody>
        </p:sp>
        <p:sp>
          <p:nvSpPr>
            <p:cNvPr id="73" name="Text Box 18"/>
            <p:cNvSpPr txBox="1">
              <a:spLocks noChangeArrowheads="1"/>
            </p:cNvSpPr>
            <p:nvPr/>
          </p:nvSpPr>
          <p:spPr bwMode="auto">
            <a:xfrm>
              <a:off x="3456" y="2208"/>
              <a:ext cx="336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id-ID"/>
                <a:t>p3</a:t>
              </a:r>
            </a:p>
          </p:txBody>
        </p:sp>
        <p:sp>
          <p:nvSpPr>
            <p:cNvPr id="74" name="Text Box 19"/>
            <p:cNvSpPr txBox="1">
              <a:spLocks noChangeArrowheads="1"/>
            </p:cNvSpPr>
            <p:nvPr/>
          </p:nvSpPr>
          <p:spPr bwMode="auto">
            <a:xfrm>
              <a:off x="3456" y="2736"/>
              <a:ext cx="336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id-ID"/>
                <a:t>p5</a:t>
              </a:r>
            </a:p>
          </p:txBody>
        </p:sp>
        <p:sp>
          <p:nvSpPr>
            <p:cNvPr id="75" name="Text Box 20"/>
            <p:cNvSpPr txBox="1">
              <a:spLocks noChangeArrowheads="1"/>
            </p:cNvSpPr>
            <p:nvPr/>
          </p:nvSpPr>
          <p:spPr bwMode="auto">
            <a:xfrm>
              <a:off x="3456" y="2496"/>
              <a:ext cx="336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id-ID"/>
                <a:t>p4</a:t>
              </a:r>
            </a:p>
          </p:txBody>
        </p:sp>
        <p:sp>
          <p:nvSpPr>
            <p:cNvPr id="76" name="Text Box 21"/>
            <p:cNvSpPr txBox="1">
              <a:spLocks noChangeArrowheads="1"/>
            </p:cNvSpPr>
            <p:nvPr/>
          </p:nvSpPr>
          <p:spPr bwMode="auto">
            <a:xfrm>
              <a:off x="3456" y="1968"/>
              <a:ext cx="336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id-ID"/>
                <a:t>p2</a:t>
              </a:r>
            </a:p>
          </p:txBody>
        </p:sp>
        <p:sp>
          <p:nvSpPr>
            <p:cNvPr id="77" name="Text Box 22"/>
            <p:cNvSpPr txBox="1">
              <a:spLocks noChangeArrowheads="1"/>
            </p:cNvSpPr>
            <p:nvPr/>
          </p:nvSpPr>
          <p:spPr bwMode="auto">
            <a:xfrm>
              <a:off x="3744" y="1440"/>
              <a:ext cx="336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id-ID"/>
                <a:t>p1</a:t>
              </a:r>
            </a:p>
          </p:txBody>
        </p:sp>
        <p:sp>
          <p:nvSpPr>
            <p:cNvPr id="78" name="Text Box 23"/>
            <p:cNvSpPr txBox="1">
              <a:spLocks noChangeArrowheads="1"/>
            </p:cNvSpPr>
            <p:nvPr/>
          </p:nvSpPr>
          <p:spPr bwMode="auto">
            <a:xfrm>
              <a:off x="4032" y="1440"/>
              <a:ext cx="336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id-ID"/>
                <a:t>p2</a:t>
              </a:r>
            </a:p>
          </p:txBody>
        </p:sp>
        <p:sp>
          <p:nvSpPr>
            <p:cNvPr id="79" name="Text Box 24"/>
            <p:cNvSpPr txBox="1">
              <a:spLocks noChangeArrowheads="1"/>
            </p:cNvSpPr>
            <p:nvPr/>
          </p:nvSpPr>
          <p:spPr bwMode="auto">
            <a:xfrm>
              <a:off x="4368" y="1440"/>
              <a:ext cx="336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id-ID"/>
                <a:t>p3</a:t>
              </a:r>
            </a:p>
          </p:txBody>
        </p:sp>
        <p:sp>
          <p:nvSpPr>
            <p:cNvPr id="80" name="Text Box 25"/>
            <p:cNvSpPr txBox="1">
              <a:spLocks noChangeArrowheads="1"/>
            </p:cNvSpPr>
            <p:nvPr/>
          </p:nvSpPr>
          <p:spPr bwMode="auto">
            <a:xfrm>
              <a:off x="4704" y="1440"/>
              <a:ext cx="336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id-ID"/>
                <a:t>p4</a:t>
              </a:r>
            </a:p>
          </p:txBody>
        </p:sp>
        <p:sp>
          <p:nvSpPr>
            <p:cNvPr id="81" name="Text Box 26"/>
            <p:cNvSpPr txBox="1">
              <a:spLocks noChangeArrowheads="1"/>
            </p:cNvSpPr>
            <p:nvPr/>
          </p:nvSpPr>
          <p:spPr bwMode="auto">
            <a:xfrm>
              <a:off x="4944" y="1440"/>
              <a:ext cx="336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id-ID"/>
                <a:t>p5</a:t>
              </a:r>
            </a:p>
          </p:txBody>
        </p:sp>
        <p:sp>
          <p:nvSpPr>
            <p:cNvPr id="82" name="Text Box 27"/>
            <p:cNvSpPr txBox="1">
              <a:spLocks noChangeArrowheads="1"/>
            </p:cNvSpPr>
            <p:nvPr/>
          </p:nvSpPr>
          <p:spPr bwMode="auto">
            <a:xfrm>
              <a:off x="5280" y="1440"/>
              <a:ext cx="336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id-ID" sz="1600"/>
                <a:t>. . .</a:t>
              </a:r>
            </a:p>
          </p:txBody>
        </p:sp>
        <p:sp>
          <p:nvSpPr>
            <p:cNvPr id="83" name="Text Box 28"/>
            <p:cNvSpPr txBox="1">
              <a:spLocks noChangeArrowheads="1"/>
            </p:cNvSpPr>
            <p:nvPr/>
          </p:nvSpPr>
          <p:spPr bwMode="auto">
            <a:xfrm>
              <a:off x="3552" y="2976"/>
              <a:ext cx="336" cy="6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id-ID" sz="1600"/>
                <a:t>.</a:t>
              </a:r>
            </a:p>
            <a:p>
              <a:pPr>
                <a:spcBef>
                  <a:spcPct val="50000"/>
                </a:spcBef>
              </a:pPr>
              <a:r>
                <a:rPr lang="en-US" altLang="id-ID" sz="1600"/>
                <a:t>.</a:t>
              </a:r>
            </a:p>
            <a:p>
              <a:pPr>
                <a:spcBef>
                  <a:spcPct val="50000"/>
                </a:spcBef>
              </a:pPr>
              <a:r>
                <a:rPr lang="en-US" altLang="id-ID" sz="1600"/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46105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85E5CBC-6DA9-4BCE-8278-9E99760F5423}"/>
              </a:ext>
            </a:extLst>
          </p:cNvPr>
          <p:cNvSpPr txBox="1">
            <a:spLocks/>
          </p:cNvSpPr>
          <p:nvPr/>
        </p:nvSpPr>
        <p:spPr>
          <a:xfrm>
            <a:off x="343481" y="1278100"/>
            <a:ext cx="9473850" cy="777050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 err="1">
                <a:solidFill>
                  <a:srgbClr val="002060"/>
                </a:solidFill>
                <a:latin typeface="Myriad Pro" panose="020B0503030403020204" pitchFamily="34" charset="0"/>
                <a:cs typeface="Myriad Arabic" panose="01010101010101010101" pitchFamily="50" charset="-78"/>
              </a:rPr>
              <a:t>Menghitung</a:t>
            </a:r>
            <a:r>
              <a:rPr lang="en-US" sz="4400" b="1" dirty="0">
                <a:solidFill>
                  <a:srgbClr val="002060"/>
                </a:solidFill>
                <a:latin typeface="Myriad Pro" panose="020B0503030403020204" pitchFamily="34" charset="0"/>
                <a:cs typeface="Myriad Arabic" panose="01010101010101010101" pitchFamily="50" charset="-78"/>
              </a:rPr>
              <a:t> </a:t>
            </a:r>
            <a:r>
              <a:rPr lang="en-US" sz="4400" b="1" dirty="0" err="1">
                <a:solidFill>
                  <a:srgbClr val="002060"/>
                </a:solidFill>
                <a:latin typeface="Myriad Pro" panose="020B0503030403020204" pitchFamily="34" charset="0"/>
                <a:cs typeface="Myriad Arabic" panose="01010101010101010101" pitchFamily="50" charset="-78"/>
              </a:rPr>
              <a:t>jarak</a:t>
            </a:r>
            <a:r>
              <a:rPr lang="en-US" sz="4400" b="1" dirty="0">
                <a:solidFill>
                  <a:srgbClr val="002060"/>
                </a:solidFill>
                <a:latin typeface="Myriad Pro" panose="020B0503030403020204" pitchFamily="34" charset="0"/>
                <a:cs typeface="Myriad Arabic" panose="01010101010101010101" pitchFamily="50" charset="-78"/>
              </a:rPr>
              <a:t> </a:t>
            </a:r>
            <a:r>
              <a:rPr lang="en-US" sz="4400" b="1" dirty="0" err="1">
                <a:solidFill>
                  <a:srgbClr val="002060"/>
                </a:solidFill>
                <a:latin typeface="Myriad Pro" panose="020B0503030403020204" pitchFamily="34" charset="0"/>
                <a:cs typeface="Myriad Arabic" panose="01010101010101010101" pitchFamily="50" charset="-78"/>
              </a:rPr>
              <a:t>antar</a:t>
            </a:r>
            <a:r>
              <a:rPr lang="en-US" sz="4400" b="1" dirty="0">
                <a:solidFill>
                  <a:srgbClr val="002060"/>
                </a:solidFill>
                <a:latin typeface="Myriad Pro" panose="020B0503030403020204" pitchFamily="34" charset="0"/>
                <a:cs typeface="Myriad Arabic" panose="01010101010101010101" pitchFamily="50" charset="-78"/>
              </a:rPr>
              <a:t> cluster</a:t>
            </a:r>
            <a:endParaRPr lang="en-ID" sz="4400" b="1" dirty="0">
              <a:solidFill>
                <a:srgbClr val="002060"/>
              </a:solidFill>
              <a:latin typeface="Myriad Pro" panose="020B0503030403020204" pitchFamily="34" charset="0"/>
              <a:cs typeface="Myriad Arabic" panose="01010101010101010101" pitchFamily="50" charset="-78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F012A2E-4D68-42D5-A5E8-7CF6761E153C}"/>
              </a:ext>
            </a:extLst>
          </p:cNvPr>
          <p:cNvSpPr/>
          <p:nvPr/>
        </p:nvSpPr>
        <p:spPr>
          <a:xfrm>
            <a:off x="-144162" y="6435707"/>
            <a:ext cx="12480324" cy="42229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DC53D252-6C21-4A1F-86DB-73FE89E5050A}"/>
              </a:ext>
            </a:extLst>
          </p:cNvPr>
          <p:cNvSpPr txBox="1"/>
          <p:nvPr/>
        </p:nvSpPr>
        <p:spPr>
          <a:xfrm>
            <a:off x="868181" y="6472778"/>
            <a:ext cx="3916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Raleway SemiBold" panose="020B0703030101060003" pitchFamily="34" charset="0"/>
              </a:rPr>
              <a:t>www.its.ac.id</a:t>
            </a:r>
            <a:endParaRPr lang="id-ID" sz="1400" dirty="0">
              <a:solidFill>
                <a:schemeClr val="bg1"/>
              </a:solidFill>
              <a:latin typeface="Raleway SemiBold" panose="020B0703030101060003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61DCD36-B555-448B-BF35-7C58404BDE89}"/>
              </a:ext>
            </a:extLst>
          </p:cNvPr>
          <p:cNvGrpSpPr/>
          <p:nvPr/>
        </p:nvGrpSpPr>
        <p:grpSpPr>
          <a:xfrm>
            <a:off x="343482" y="6589488"/>
            <a:ext cx="276847" cy="99072"/>
            <a:chOff x="258233" y="6589488"/>
            <a:chExt cx="276847" cy="99072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9F74CCD-91CC-474C-9098-A126577B76C8}"/>
                </a:ext>
              </a:extLst>
            </p:cNvPr>
            <p:cNvSpPr/>
            <p:nvPr/>
          </p:nvSpPr>
          <p:spPr>
            <a:xfrm>
              <a:off x="258233" y="6589488"/>
              <a:ext cx="106347" cy="99072"/>
            </a:xfrm>
            <a:prstGeom prst="ellipse">
              <a:avLst/>
            </a:prstGeom>
            <a:solidFill>
              <a:srgbClr val="F5AA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E84121F-F34F-4D5B-A529-419C0668AC66}"/>
                </a:ext>
              </a:extLst>
            </p:cNvPr>
            <p:cNvSpPr/>
            <p:nvPr/>
          </p:nvSpPr>
          <p:spPr>
            <a:xfrm>
              <a:off x="428733" y="6589488"/>
              <a:ext cx="106347" cy="99072"/>
            </a:xfrm>
            <a:prstGeom prst="ellipse">
              <a:avLst/>
            </a:prstGeom>
            <a:solidFill>
              <a:srgbClr val="FFC4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sp>
        <p:nvSpPr>
          <p:cNvPr id="11" name="TextBox 2">
            <a:extLst>
              <a:ext uri="{FF2B5EF4-FFF2-40B4-BE49-F238E27FC236}">
                <a16:creationId xmlns:a16="http://schemas.microsoft.com/office/drawing/2014/main" id="{315EEE01-1E88-4516-AE4F-6764A7B8AA5C}"/>
              </a:ext>
            </a:extLst>
          </p:cNvPr>
          <p:cNvSpPr txBox="1"/>
          <p:nvPr/>
        </p:nvSpPr>
        <p:spPr>
          <a:xfrm>
            <a:off x="5405177" y="6477576"/>
            <a:ext cx="66368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  <a:latin typeface="Myriad Pro" panose="020B0503030403020204" pitchFamily="34" charset="0"/>
              </a:rPr>
              <a:t>INSTITUT TEKNOLOGI SEPULUH NOPEMBER, Surabaya - Indonesia</a:t>
            </a:r>
            <a:endParaRPr lang="id-ID" sz="1400" dirty="0">
              <a:solidFill>
                <a:schemeClr val="bg1"/>
              </a:solidFill>
              <a:latin typeface="Myriad Pro" panose="020B0503030403020204" pitchFamily="34" charset="0"/>
            </a:endParaRPr>
          </a:p>
        </p:txBody>
      </p:sp>
      <p:pic>
        <p:nvPicPr>
          <p:cNvPr id="12" name="Picture 11" descr="A close up of a sign&#10;&#10;Description automatically generated">
            <a:extLst>
              <a:ext uri="{FF2B5EF4-FFF2-40B4-BE49-F238E27FC236}">
                <a16:creationId xmlns:a16="http://schemas.microsoft.com/office/drawing/2014/main" id="{A46A2963-99E8-47CB-87C1-88B6FAD6AA1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040" y="166037"/>
            <a:ext cx="622489" cy="622489"/>
          </a:xfrm>
          <a:prstGeom prst="rect">
            <a:avLst/>
          </a:prstGeom>
        </p:spPr>
      </p:pic>
      <p:pic>
        <p:nvPicPr>
          <p:cNvPr id="13" name="Picture 12" descr="A picture containing drawing&#10;&#10;Description automatically generated">
            <a:extLst>
              <a:ext uri="{FF2B5EF4-FFF2-40B4-BE49-F238E27FC236}">
                <a16:creationId xmlns:a16="http://schemas.microsoft.com/office/drawing/2014/main" id="{34EB5CF5-C53B-4A0F-B313-15C81F2C5CA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757" y="275191"/>
            <a:ext cx="549401" cy="54940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E2D200F-29AF-402E-8F59-BBDB67CDC5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5954" y="-663866"/>
            <a:ext cx="6746944" cy="2463637"/>
          </a:xfrm>
          <a:prstGeom prst="rect">
            <a:avLst/>
          </a:prstGeom>
        </p:spPr>
      </p:pic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8AD83D92-31A0-4196-91D7-A515AC15AF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3481" y="2253279"/>
            <a:ext cx="11485661" cy="3923684"/>
          </a:xfrm>
        </p:spPr>
        <p:txBody>
          <a:bodyPr>
            <a:normAutofit/>
          </a:bodyPr>
          <a:lstStyle/>
          <a:p>
            <a:pPr>
              <a:buFontTx/>
              <a:buChar char="•"/>
            </a:pPr>
            <a:endParaRPr lang="en-US" altLang="id-ID" sz="2400" dirty="0"/>
          </a:p>
          <a:p>
            <a:pPr marL="0" indent="0">
              <a:buNone/>
            </a:pPr>
            <a:endParaRPr lang="id-ID" sz="2400" b="1" u="sng" dirty="0"/>
          </a:p>
          <a:p>
            <a:pPr marL="0" indent="0">
              <a:buNone/>
            </a:pPr>
            <a:endParaRPr lang="id-ID" sz="2400" b="1" u="sng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EA875E6-8C57-402D-8B87-39F804B2729F}"/>
              </a:ext>
            </a:extLst>
          </p:cNvPr>
          <p:cNvSpPr/>
          <p:nvPr/>
        </p:nvSpPr>
        <p:spPr>
          <a:xfrm>
            <a:off x="0" y="1477240"/>
            <a:ext cx="343481" cy="422293"/>
          </a:xfrm>
          <a:prstGeom prst="rect">
            <a:avLst/>
          </a:prstGeom>
          <a:solidFill>
            <a:srgbClr val="F5AA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31"/>
          <p:cNvSpPr>
            <a:spLocks noChangeArrowheads="1"/>
          </p:cNvSpPr>
          <p:nvPr/>
        </p:nvSpPr>
        <p:spPr bwMode="auto">
          <a:xfrm>
            <a:off x="5742213" y="2683329"/>
            <a:ext cx="5791200" cy="3124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342900" indent="-3429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itchFamily="34" charset="0"/>
              <a:buChar char="–"/>
              <a:defRPr sz="24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itchFamily="2" charset="2"/>
              <a:buChar char="u"/>
              <a:defRPr sz="20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US" altLang="id-ID" sz="2400" b="1" dirty="0">
                <a:solidFill>
                  <a:srgbClr val="FF0000"/>
                </a:solidFill>
              </a:rPr>
              <a:t>MIN</a:t>
            </a:r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US" altLang="id-ID" sz="2400" dirty="0"/>
              <a:t>MAX</a:t>
            </a:r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US" altLang="id-ID" sz="2400" dirty="0"/>
              <a:t>Group Average</a:t>
            </a:r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US" altLang="id-ID" sz="2400" dirty="0"/>
              <a:t>Distance Between Centroids</a:t>
            </a:r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US" altLang="id-ID" sz="2400" dirty="0" err="1"/>
              <a:t>Metode</a:t>
            </a:r>
            <a:r>
              <a:rPr lang="en-US" altLang="id-ID" sz="2400" dirty="0"/>
              <a:t> lain </a:t>
            </a:r>
            <a:r>
              <a:rPr lang="en-US" altLang="id-ID" sz="2400" dirty="0" err="1"/>
              <a:t>menggunakan</a:t>
            </a:r>
            <a:r>
              <a:rPr lang="en-US" altLang="id-ID" sz="2400" dirty="0"/>
              <a:t> </a:t>
            </a:r>
            <a:r>
              <a:rPr lang="en-US" altLang="id-ID" sz="2400" dirty="0" err="1"/>
              <a:t>fungsi</a:t>
            </a:r>
            <a:r>
              <a:rPr lang="en-US" altLang="id-ID" sz="2400" dirty="0"/>
              <a:t> </a:t>
            </a:r>
            <a:r>
              <a:rPr lang="en-US" altLang="id-ID" sz="2400" dirty="0" err="1"/>
              <a:t>objektif</a:t>
            </a:r>
            <a:endParaRPr lang="en-US" altLang="id-ID" sz="2400" dirty="0"/>
          </a:p>
          <a:p>
            <a:pPr lvl="1">
              <a:spcBef>
                <a:spcPts val="200"/>
              </a:spcBef>
              <a:spcAft>
                <a:spcPts val="200"/>
              </a:spcAft>
            </a:pPr>
            <a:r>
              <a:rPr lang="en-US" altLang="id-ID" sz="2000" dirty="0" err="1"/>
              <a:t>Metode</a:t>
            </a:r>
            <a:r>
              <a:rPr lang="en-US" altLang="id-ID" sz="2000" dirty="0"/>
              <a:t> Ward’s </a:t>
            </a:r>
            <a:r>
              <a:rPr lang="en-US" altLang="id-ID" sz="2000" dirty="0" err="1"/>
              <a:t>menggunakan</a:t>
            </a:r>
            <a:r>
              <a:rPr lang="en-US" altLang="id-ID" sz="2000" dirty="0"/>
              <a:t> squared error</a:t>
            </a:r>
          </a:p>
        </p:txBody>
      </p:sp>
      <p:sp>
        <p:nvSpPr>
          <p:cNvPr id="48" name="Freeform 32" descr="5%"/>
          <p:cNvSpPr>
            <a:spLocks/>
          </p:cNvSpPr>
          <p:nvPr/>
        </p:nvSpPr>
        <p:spPr bwMode="auto">
          <a:xfrm rot="-5400000">
            <a:off x="490466" y="2906373"/>
            <a:ext cx="1828800" cy="1382713"/>
          </a:xfrm>
          <a:custGeom>
            <a:avLst/>
            <a:gdLst>
              <a:gd name="T0" fmla="*/ 433 w 598"/>
              <a:gd name="T1" fmla="*/ 69 h 652"/>
              <a:gd name="T2" fmla="*/ 248 w 598"/>
              <a:gd name="T3" fmla="*/ 0 h 652"/>
              <a:gd name="T4" fmla="*/ 152 w 598"/>
              <a:gd name="T5" fmla="*/ 34 h 652"/>
              <a:gd name="T6" fmla="*/ 125 w 598"/>
              <a:gd name="T7" fmla="*/ 96 h 652"/>
              <a:gd name="T8" fmla="*/ 70 w 598"/>
              <a:gd name="T9" fmla="*/ 172 h 652"/>
              <a:gd name="T10" fmla="*/ 49 w 598"/>
              <a:gd name="T11" fmla="*/ 178 h 652"/>
              <a:gd name="T12" fmla="*/ 29 w 598"/>
              <a:gd name="T13" fmla="*/ 220 h 652"/>
              <a:gd name="T14" fmla="*/ 15 w 598"/>
              <a:gd name="T15" fmla="*/ 261 h 652"/>
              <a:gd name="T16" fmla="*/ 29 w 598"/>
              <a:gd name="T17" fmla="*/ 384 h 652"/>
              <a:gd name="T18" fmla="*/ 97 w 598"/>
              <a:gd name="T19" fmla="*/ 412 h 652"/>
              <a:gd name="T20" fmla="*/ 77 w 598"/>
              <a:gd name="T21" fmla="*/ 487 h 652"/>
              <a:gd name="T22" fmla="*/ 104 w 598"/>
              <a:gd name="T23" fmla="*/ 617 h 652"/>
              <a:gd name="T24" fmla="*/ 166 w 598"/>
              <a:gd name="T25" fmla="*/ 645 h 652"/>
              <a:gd name="T26" fmla="*/ 186 w 598"/>
              <a:gd name="T27" fmla="*/ 652 h 652"/>
              <a:gd name="T28" fmla="*/ 241 w 598"/>
              <a:gd name="T29" fmla="*/ 604 h 652"/>
              <a:gd name="T30" fmla="*/ 351 w 598"/>
              <a:gd name="T31" fmla="*/ 652 h 652"/>
              <a:gd name="T32" fmla="*/ 447 w 598"/>
              <a:gd name="T33" fmla="*/ 590 h 652"/>
              <a:gd name="T34" fmla="*/ 522 w 598"/>
              <a:gd name="T35" fmla="*/ 542 h 652"/>
              <a:gd name="T36" fmla="*/ 570 w 598"/>
              <a:gd name="T37" fmla="*/ 446 h 652"/>
              <a:gd name="T38" fmla="*/ 536 w 598"/>
              <a:gd name="T39" fmla="*/ 391 h 652"/>
              <a:gd name="T40" fmla="*/ 563 w 598"/>
              <a:gd name="T41" fmla="*/ 350 h 652"/>
              <a:gd name="T42" fmla="*/ 598 w 598"/>
              <a:gd name="T43" fmla="*/ 288 h 652"/>
              <a:gd name="T44" fmla="*/ 584 w 598"/>
              <a:gd name="T45" fmla="*/ 192 h 652"/>
              <a:gd name="T46" fmla="*/ 447 w 598"/>
              <a:gd name="T47" fmla="*/ 96 h 652"/>
              <a:gd name="T48" fmla="*/ 433 w 598"/>
              <a:gd name="T49" fmla="*/ 69 h 6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598" h="652">
                <a:moveTo>
                  <a:pt x="433" y="69"/>
                </a:moveTo>
                <a:cubicBezTo>
                  <a:pt x="379" y="31"/>
                  <a:pt x="310" y="21"/>
                  <a:pt x="248" y="0"/>
                </a:cubicBezTo>
                <a:cubicBezTo>
                  <a:pt x="195" y="7"/>
                  <a:pt x="192" y="10"/>
                  <a:pt x="152" y="34"/>
                </a:cubicBezTo>
                <a:cubicBezTo>
                  <a:pt x="144" y="57"/>
                  <a:pt x="132" y="73"/>
                  <a:pt x="125" y="96"/>
                </a:cubicBezTo>
                <a:cubicBezTo>
                  <a:pt x="133" y="189"/>
                  <a:pt x="154" y="159"/>
                  <a:pt x="70" y="172"/>
                </a:cubicBezTo>
                <a:cubicBezTo>
                  <a:pt x="63" y="173"/>
                  <a:pt x="56" y="176"/>
                  <a:pt x="49" y="178"/>
                </a:cubicBezTo>
                <a:cubicBezTo>
                  <a:pt x="29" y="209"/>
                  <a:pt x="39" y="188"/>
                  <a:pt x="29" y="220"/>
                </a:cubicBezTo>
                <a:cubicBezTo>
                  <a:pt x="25" y="234"/>
                  <a:pt x="15" y="261"/>
                  <a:pt x="15" y="261"/>
                </a:cubicBezTo>
                <a:cubicBezTo>
                  <a:pt x="18" y="302"/>
                  <a:pt x="0" y="355"/>
                  <a:pt x="29" y="384"/>
                </a:cubicBezTo>
                <a:cubicBezTo>
                  <a:pt x="46" y="401"/>
                  <a:pt x="97" y="412"/>
                  <a:pt x="97" y="412"/>
                </a:cubicBezTo>
                <a:cubicBezTo>
                  <a:pt x="92" y="438"/>
                  <a:pt x="84" y="462"/>
                  <a:pt x="77" y="487"/>
                </a:cubicBezTo>
                <a:cubicBezTo>
                  <a:pt x="79" y="523"/>
                  <a:pt x="71" y="585"/>
                  <a:pt x="104" y="617"/>
                </a:cubicBezTo>
                <a:cubicBezTo>
                  <a:pt x="121" y="634"/>
                  <a:pt x="144" y="638"/>
                  <a:pt x="166" y="645"/>
                </a:cubicBezTo>
                <a:cubicBezTo>
                  <a:pt x="173" y="647"/>
                  <a:pt x="186" y="652"/>
                  <a:pt x="186" y="652"/>
                </a:cubicBezTo>
                <a:cubicBezTo>
                  <a:pt x="214" y="643"/>
                  <a:pt x="224" y="628"/>
                  <a:pt x="241" y="604"/>
                </a:cubicBezTo>
                <a:cubicBezTo>
                  <a:pt x="276" y="626"/>
                  <a:pt x="311" y="642"/>
                  <a:pt x="351" y="652"/>
                </a:cubicBezTo>
                <a:cubicBezTo>
                  <a:pt x="400" y="644"/>
                  <a:pt x="419" y="631"/>
                  <a:pt x="447" y="590"/>
                </a:cubicBezTo>
                <a:cubicBezTo>
                  <a:pt x="467" y="531"/>
                  <a:pt x="403" y="553"/>
                  <a:pt x="522" y="542"/>
                </a:cubicBezTo>
                <a:cubicBezTo>
                  <a:pt x="555" y="520"/>
                  <a:pt x="557" y="482"/>
                  <a:pt x="570" y="446"/>
                </a:cubicBezTo>
                <a:cubicBezTo>
                  <a:pt x="561" y="418"/>
                  <a:pt x="562" y="408"/>
                  <a:pt x="536" y="391"/>
                </a:cubicBezTo>
                <a:cubicBezTo>
                  <a:pt x="512" y="355"/>
                  <a:pt x="529" y="362"/>
                  <a:pt x="563" y="350"/>
                </a:cubicBezTo>
                <a:cubicBezTo>
                  <a:pt x="595" y="303"/>
                  <a:pt x="586" y="325"/>
                  <a:pt x="598" y="288"/>
                </a:cubicBezTo>
                <a:cubicBezTo>
                  <a:pt x="596" y="271"/>
                  <a:pt x="597" y="218"/>
                  <a:pt x="584" y="192"/>
                </a:cubicBezTo>
                <a:cubicBezTo>
                  <a:pt x="560" y="146"/>
                  <a:pt x="494" y="112"/>
                  <a:pt x="447" y="96"/>
                </a:cubicBezTo>
                <a:cubicBezTo>
                  <a:pt x="437" y="93"/>
                  <a:pt x="438" y="78"/>
                  <a:pt x="433" y="69"/>
                </a:cubicBezTo>
                <a:close/>
              </a:path>
            </a:pathLst>
          </a:custGeom>
          <a:noFill/>
          <a:ln w="12700" cap="flat" cmpd="sng">
            <a:solidFill>
              <a:schemeClr val="tx1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pattFill prst="pct5">
                  <a:fgClr>
                    <a:schemeClr val="tx1"/>
                  </a:fgClr>
                  <a:bgClr>
                    <a:srgbClr val="FFFFFF"/>
                  </a:bgClr>
                </a:patt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d-ID"/>
          </a:p>
        </p:txBody>
      </p:sp>
      <p:sp>
        <p:nvSpPr>
          <p:cNvPr id="49" name="Oval 33"/>
          <p:cNvSpPr>
            <a:spLocks noChangeArrowheads="1"/>
          </p:cNvSpPr>
          <p:nvPr/>
        </p:nvSpPr>
        <p:spPr bwMode="auto">
          <a:xfrm rot="-5400000">
            <a:off x="1780309" y="3826329"/>
            <a:ext cx="76200" cy="762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d-ID"/>
          </a:p>
        </p:txBody>
      </p:sp>
      <p:sp>
        <p:nvSpPr>
          <p:cNvPr id="50" name="Oval 34"/>
          <p:cNvSpPr>
            <a:spLocks noChangeArrowheads="1"/>
          </p:cNvSpPr>
          <p:nvPr/>
        </p:nvSpPr>
        <p:spPr bwMode="auto">
          <a:xfrm rot="-5400000">
            <a:off x="1704109" y="3064329"/>
            <a:ext cx="76200" cy="762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d-ID"/>
          </a:p>
        </p:txBody>
      </p:sp>
      <p:sp>
        <p:nvSpPr>
          <p:cNvPr id="51" name="Oval 35"/>
          <p:cNvSpPr>
            <a:spLocks noChangeArrowheads="1"/>
          </p:cNvSpPr>
          <p:nvPr/>
        </p:nvSpPr>
        <p:spPr bwMode="auto">
          <a:xfrm rot="-5400000">
            <a:off x="865909" y="3521529"/>
            <a:ext cx="76200" cy="762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d-ID"/>
          </a:p>
        </p:txBody>
      </p:sp>
      <p:sp>
        <p:nvSpPr>
          <p:cNvPr id="52" name="Oval 36"/>
          <p:cNvSpPr>
            <a:spLocks noChangeArrowheads="1"/>
          </p:cNvSpPr>
          <p:nvPr/>
        </p:nvSpPr>
        <p:spPr bwMode="auto">
          <a:xfrm rot="-5400000">
            <a:off x="1931122" y="3367542"/>
            <a:ext cx="76200" cy="762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d-ID"/>
          </a:p>
        </p:txBody>
      </p:sp>
      <p:sp>
        <p:nvSpPr>
          <p:cNvPr id="53" name="Freeform 37" descr="5%"/>
          <p:cNvSpPr>
            <a:spLocks/>
          </p:cNvSpPr>
          <p:nvPr/>
        </p:nvSpPr>
        <p:spPr bwMode="auto">
          <a:xfrm rot="5400000" flipV="1">
            <a:off x="3380509" y="2759529"/>
            <a:ext cx="1828800" cy="1676400"/>
          </a:xfrm>
          <a:custGeom>
            <a:avLst/>
            <a:gdLst>
              <a:gd name="T0" fmla="*/ 433 w 598"/>
              <a:gd name="T1" fmla="*/ 69 h 652"/>
              <a:gd name="T2" fmla="*/ 248 w 598"/>
              <a:gd name="T3" fmla="*/ 0 h 652"/>
              <a:gd name="T4" fmla="*/ 152 w 598"/>
              <a:gd name="T5" fmla="*/ 34 h 652"/>
              <a:gd name="T6" fmla="*/ 125 w 598"/>
              <a:gd name="T7" fmla="*/ 96 h 652"/>
              <a:gd name="T8" fmla="*/ 70 w 598"/>
              <a:gd name="T9" fmla="*/ 172 h 652"/>
              <a:gd name="T10" fmla="*/ 49 w 598"/>
              <a:gd name="T11" fmla="*/ 178 h 652"/>
              <a:gd name="T12" fmla="*/ 29 w 598"/>
              <a:gd name="T13" fmla="*/ 220 h 652"/>
              <a:gd name="T14" fmla="*/ 15 w 598"/>
              <a:gd name="T15" fmla="*/ 261 h 652"/>
              <a:gd name="T16" fmla="*/ 29 w 598"/>
              <a:gd name="T17" fmla="*/ 384 h 652"/>
              <a:gd name="T18" fmla="*/ 97 w 598"/>
              <a:gd name="T19" fmla="*/ 412 h 652"/>
              <a:gd name="T20" fmla="*/ 77 w 598"/>
              <a:gd name="T21" fmla="*/ 487 h 652"/>
              <a:gd name="T22" fmla="*/ 104 w 598"/>
              <a:gd name="T23" fmla="*/ 617 h 652"/>
              <a:gd name="T24" fmla="*/ 166 w 598"/>
              <a:gd name="T25" fmla="*/ 645 h 652"/>
              <a:gd name="T26" fmla="*/ 186 w 598"/>
              <a:gd name="T27" fmla="*/ 652 h 652"/>
              <a:gd name="T28" fmla="*/ 241 w 598"/>
              <a:gd name="T29" fmla="*/ 604 h 652"/>
              <a:gd name="T30" fmla="*/ 351 w 598"/>
              <a:gd name="T31" fmla="*/ 652 h 652"/>
              <a:gd name="T32" fmla="*/ 447 w 598"/>
              <a:gd name="T33" fmla="*/ 590 h 652"/>
              <a:gd name="T34" fmla="*/ 522 w 598"/>
              <a:gd name="T35" fmla="*/ 542 h 652"/>
              <a:gd name="T36" fmla="*/ 570 w 598"/>
              <a:gd name="T37" fmla="*/ 446 h 652"/>
              <a:gd name="T38" fmla="*/ 536 w 598"/>
              <a:gd name="T39" fmla="*/ 391 h 652"/>
              <a:gd name="T40" fmla="*/ 563 w 598"/>
              <a:gd name="T41" fmla="*/ 350 h 652"/>
              <a:gd name="T42" fmla="*/ 598 w 598"/>
              <a:gd name="T43" fmla="*/ 288 h 652"/>
              <a:gd name="T44" fmla="*/ 584 w 598"/>
              <a:gd name="T45" fmla="*/ 192 h 652"/>
              <a:gd name="T46" fmla="*/ 447 w 598"/>
              <a:gd name="T47" fmla="*/ 96 h 652"/>
              <a:gd name="T48" fmla="*/ 433 w 598"/>
              <a:gd name="T49" fmla="*/ 69 h 6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598" h="652">
                <a:moveTo>
                  <a:pt x="433" y="69"/>
                </a:moveTo>
                <a:cubicBezTo>
                  <a:pt x="379" y="31"/>
                  <a:pt x="310" y="21"/>
                  <a:pt x="248" y="0"/>
                </a:cubicBezTo>
                <a:cubicBezTo>
                  <a:pt x="195" y="7"/>
                  <a:pt x="192" y="10"/>
                  <a:pt x="152" y="34"/>
                </a:cubicBezTo>
                <a:cubicBezTo>
                  <a:pt x="144" y="57"/>
                  <a:pt x="132" y="73"/>
                  <a:pt x="125" y="96"/>
                </a:cubicBezTo>
                <a:cubicBezTo>
                  <a:pt x="133" y="189"/>
                  <a:pt x="154" y="159"/>
                  <a:pt x="70" y="172"/>
                </a:cubicBezTo>
                <a:cubicBezTo>
                  <a:pt x="63" y="173"/>
                  <a:pt x="56" y="176"/>
                  <a:pt x="49" y="178"/>
                </a:cubicBezTo>
                <a:cubicBezTo>
                  <a:pt x="29" y="209"/>
                  <a:pt x="39" y="188"/>
                  <a:pt x="29" y="220"/>
                </a:cubicBezTo>
                <a:cubicBezTo>
                  <a:pt x="25" y="234"/>
                  <a:pt x="15" y="261"/>
                  <a:pt x="15" y="261"/>
                </a:cubicBezTo>
                <a:cubicBezTo>
                  <a:pt x="18" y="302"/>
                  <a:pt x="0" y="355"/>
                  <a:pt x="29" y="384"/>
                </a:cubicBezTo>
                <a:cubicBezTo>
                  <a:pt x="46" y="401"/>
                  <a:pt x="97" y="412"/>
                  <a:pt x="97" y="412"/>
                </a:cubicBezTo>
                <a:cubicBezTo>
                  <a:pt x="92" y="438"/>
                  <a:pt x="84" y="462"/>
                  <a:pt x="77" y="487"/>
                </a:cubicBezTo>
                <a:cubicBezTo>
                  <a:pt x="79" y="523"/>
                  <a:pt x="71" y="585"/>
                  <a:pt x="104" y="617"/>
                </a:cubicBezTo>
                <a:cubicBezTo>
                  <a:pt x="121" y="634"/>
                  <a:pt x="144" y="638"/>
                  <a:pt x="166" y="645"/>
                </a:cubicBezTo>
                <a:cubicBezTo>
                  <a:pt x="173" y="647"/>
                  <a:pt x="186" y="652"/>
                  <a:pt x="186" y="652"/>
                </a:cubicBezTo>
                <a:cubicBezTo>
                  <a:pt x="214" y="643"/>
                  <a:pt x="224" y="628"/>
                  <a:pt x="241" y="604"/>
                </a:cubicBezTo>
                <a:cubicBezTo>
                  <a:pt x="276" y="626"/>
                  <a:pt x="311" y="642"/>
                  <a:pt x="351" y="652"/>
                </a:cubicBezTo>
                <a:cubicBezTo>
                  <a:pt x="400" y="644"/>
                  <a:pt x="419" y="631"/>
                  <a:pt x="447" y="590"/>
                </a:cubicBezTo>
                <a:cubicBezTo>
                  <a:pt x="467" y="531"/>
                  <a:pt x="403" y="553"/>
                  <a:pt x="522" y="542"/>
                </a:cubicBezTo>
                <a:cubicBezTo>
                  <a:pt x="555" y="520"/>
                  <a:pt x="557" y="482"/>
                  <a:pt x="570" y="446"/>
                </a:cubicBezTo>
                <a:cubicBezTo>
                  <a:pt x="561" y="418"/>
                  <a:pt x="562" y="408"/>
                  <a:pt x="536" y="391"/>
                </a:cubicBezTo>
                <a:cubicBezTo>
                  <a:pt x="512" y="355"/>
                  <a:pt x="529" y="362"/>
                  <a:pt x="563" y="350"/>
                </a:cubicBezTo>
                <a:cubicBezTo>
                  <a:pt x="595" y="303"/>
                  <a:pt x="586" y="325"/>
                  <a:pt x="598" y="288"/>
                </a:cubicBezTo>
                <a:cubicBezTo>
                  <a:pt x="596" y="271"/>
                  <a:pt x="597" y="218"/>
                  <a:pt x="584" y="192"/>
                </a:cubicBezTo>
                <a:cubicBezTo>
                  <a:pt x="560" y="146"/>
                  <a:pt x="494" y="112"/>
                  <a:pt x="447" y="96"/>
                </a:cubicBezTo>
                <a:cubicBezTo>
                  <a:pt x="437" y="93"/>
                  <a:pt x="438" y="78"/>
                  <a:pt x="433" y="69"/>
                </a:cubicBezTo>
                <a:close/>
              </a:path>
            </a:pathLst>
          </a:custGeom>
          <a:noFill/>
          <a:ln w="12700" cap="flat" cmpd="sng">
            <a:solidFill>
              <a:schemeClr val="tx1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pattFill prst="pct5">
                  <a:fgClr>
                    <a:schemeClr val="tx1"/>
                  </a:fgClr>
                  <a:bgClr>
                    <a:srgbClr val="FFFFFF"/>
                  </a:bgClr>
                </a:patt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d-ID"/>
          </a:p>
        </p:txBody>
      </p:sp>
      <p:sp>
        <p:nvSpPr>
          <p:cNvPr id="54" name="Oval 38"/>
          <p:cNvSpPr>
            <a:spLocks noChangeArrowheads="1"/>
          </p:cNvSpPr>
          <p:nvPr/>
        </p:nvSpPr>
        <p:spPr bwMode="auto">
          <a:xfrm rot="5400000" flipV="1">
            <a:off x="4904509" y="3216729"/>
            <a:ext cx="76200" cy="762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d-ID"/>
          </a:p>
        </p:txBody>
      </p:sp>
      <p:sp>
        <p:nvSpPr>
          <p:cNvPr id="55" name="Oval 39"/>
          <p:cNvSpPr>
            <a:spLocks noChangeArrowheads="1"/>
          </p:cNvSpPr>
          <p:nvPr/>
        </p:nvSpPr>
        <p:spPr bwMode="auto">
          <a:xfrm rot="5400000" flipV="1">
            <a:off x="3544022" y="3215142"/>
            <a:ext cx="76200" cy="762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d-ID"/>
          </a:p>
        </p:txBody>
      </p:sp>
      <p:sp>
        <p:nvSpPr>
          <p:cNvPr id="56" name="Oval 40"/>
          <p:cNvSpPr>
            <a:spLocks noChangeArrowheads="1"/>
          </p:cNvSpPr>
          <p:nvPr/>
        </p:nvSpPr>
        <p:spPr bwMode="auto">
          <a:xfrm rot="5400000" flipV="1">
            <a:off x="4066309" y="3826329"/>
            <a:ext cx="76200" cy="762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d-ID"/>
          </a:p>
        </p:txBody>
      </p:sp>
      <p:sp>
        <p:nvSpPr>
          <p:cNvPr id="57" name="Oval 41"/>
          <p:cNvSpPr>
            <a:spLocks noChangeArrowheads="1"/>
          </p:cNvSpPr>
          <p:nvPr/>
        </p:nvSpPr>
        <p:spPr bwMode="auto">
          <a:xfrm rot="5400000" flipV="1">
            <a:off x="4066309" y="2835729"/>
            <a:ext cx="76200" cy="762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d-ID"/>
          </a:p>
        </p:txBody>
      </p:sp>
      <p:sp>
        <p:nvSpPr>
          <p:cNvPr id="37" name="Line 39"/>
          <p:cNvSpPr>
            <a:spLocks noChangeShapeType="1"/>
          </p:cNvSpPr>
          <p:nvPr/>
        </p:nvSpPr>
        <p:spPr bwMode="auto">
          <a:xfrm flipV="1">
            <a:off x="2009844" y="3270755"/>
            <a:ext cx="1524000" cy="152400"/>
          </a:xfrm>
          <a:prstGeom prst="line">
            <a:avLst/>
          </a:prstGeom>
          <a:noFill/>
          <a:ln w="25400">
            <a:solidFill>
              <a:srgbClr val="00B0F0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049427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85E5CBC-6DA9-4BCE-8278-9E99760F5423}"/>
              </a:ext>
            </a:extLst>
          </p:cNvPr>
          <p:cNvSpPr txBox="1">
            <a:spLocks/>
          </p:cNvSpPr>
          <p:nvPr/>
        </p:nvSpPr>
        <p:spPr>
          <a:xfrm>
            <a:off x="343481" y="1278100"/>
            <a:ext cx="9473850" cy="777050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 err="1">
                <a:solidFill>
                  <a:srgbClr val="002060"/>
                </a:solidFill>
                <a:latin typeface="Myriad Pro" panose="020B0503030403020204" pitchFamily="34" charset="0"/>
                <a:cs typeface="Myriad Arabic" panose="01010101010101010101" pitchFamily="50" charset="-78"/>
              </a:rPr>
              <a:t>Menghitung</a:t>
            </a:r>
            <a:r>
              <a:rPr lang="en-US" sz="4400" b="1" dirty="0">
                <a:solidFill>
                  <a:srgbClr val="002060"/>
                </a:solidFill>
                <a:latin typeface="Myriad Pro" panose="020B0503030403020204" pitchFamily="34" charset="0"/>
                <a:cs typeface="Myriad Arabic" panose="01010101010101010101" pitchFamily="50" charset="-78"/>
              </a:rPr>
              <a:t> </a:t>
            </a:r>
            <a:r>
              <a:rPr lang="en-US" sz="4400" b="1" dirty="0" err="1">
                <a:solidFill>
                  <a:srgbClr val="002060"/>
                </a:solidFill>
                <a:latin typeface="Myriad Pro" panose="020B0503030403020204" pitchFamily="34" charset="0"/>
                <a:cs typeface="Myriad Arabic" panose="01010101010101010101" pitchFamily="50" charset="-78"/>
              </a:rPr>
              <a:t>jarak</a:t>
            </a:r>
            <a:r>
              <a:rPr lang="en-US" sz="4400" b="1" dirty="0">
                <a:solidFill>
                  <a:srgbClr val="002060"/>
                </a:solidFill>
                <a:latin typeface="Myriad Pro" panose="020B0503030403020204" pitchFamily="34" charset="0"/>
                <a:cs typeface="Myriad Arabic" panose="01010101010101010101" pitchFamily="50" charset="-78"/>
              </a:rPr>
              <a:t> </a:t>
            </a:r>
            <a:r>
              <a:rPr lang="en-US" sz="4400" b="1" dirty="0" err="1">
                <a:solidFill>
                  <a:srgbClr val="002060"/>
                </a:solidFill>
                <a:latin typeface="Myriad Pro" panose="020B0503030403020204" pitchFamily="34" charset="0"/>
                <a:cs typeface="Myriad Arabic" panose="01010101010101010101" pitchFamily="50" charset="-78"/>
              </a:rPr>
              <a:t>antar</a:t>
            </a:r>
            <a:r>
              <a:rPr lang="en-US" sz="4400" b="1" dirty="0">
                <a:solidFill>
                  <a:srgbClr val="002060"/>
                </a:solidFill>
                <a:latin typeface="Myriad Pro" panose="020B0503030403020204" pitchFamily="34" charset="0"/>
                <a:cs typeface="Myriad Arabic" panose="01010101010101010101" pitchFamily="50" charset="-78"/>
              </a:rPr>
              <a:t> cluster</a:t>
            </a:r>
            <a:endParaRPr lang="en-ID" sz="4400" b="1" dirty="0">
              <a:solidFill>
                <a:srgbClr val="002060"/>
              </a:solidFill>
              <a:latin typeface="Myriad Pro" panose="020B0503030403020204" pitchFamily="34" charset="0"/>
              <a:cs typeface="Myriad Arabic" panose="01010101010101010101" pitchFamily="50" charset="-78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F012A2E-4D68-42D5-A5E8-7CF6761E153C}"/>
              </a:ext>
            </a:extLst>
          </p:cNvPr>
          <p:cNvSpPr/>
          <p:nvPr/>
        </p:nvSpPr>
        <p:spPr>
          <a:xfrm>
            <a:off x="-144162" y="6435707"/>
            <a:ext cx="12480324" cy="42229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DC53D252-6C21-4A1F-86DB-73FE89E5050A}"/>
              </a:ext>
            </a:extLst>
          </p:cNvPr>
          <p:cNvSpPr txBox="1"/>
          <p:nvPr/>
        </p:nvSpPr>
        <p:spPr>
          <a:xfrm>
            <a:off x="868181" y="6472778"/>
            <a:ext cx="3916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Raleway SemiBold" panose="020B0703030101060003" pitchFamily="34" charset="0"/>
              </a:rPr>
              <a:t>www.its.ac.id</a:t>
            </a:r>
            <a:endParaRPr lang="id-ID" sz="1400" dirty="0">
              <a:solidFill>
                <a:schemeClr val="bg1"/>
              </a:solidFill>
              <a:latin typeface="Raleway SemiBold" panose="020B0703030101060003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61DCD36-B555-448B-BF35-7C58404BDE89}"/>
              </a:ext>
            </a:extLst>
          </p:cNvPr>
          <p:cNvGrpSpPr/>
          <p:nvPr/>
        </p:nvGrpSpPr>
        <p:grpSpPr>
          <a:xfrm>
            <a:off x="343482" y="6589488"/>
            <a:ext cx="276847" cy="99072"/>
            <a:chOff x="258233" y="6589488"/>
            <a:chExt cx="276847" cy="99072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9F74CCD-91CC-474C-9098-A126577B76C8}"/>
                </a:ext>
              </a:extLst>
            </p:cNvPr>
            <p:cNvSpPr/>
            <p:nvPr/>
          </p:nvSpPr>
          <p:spPr>
            <a:xfrm>
              <a:off x="258233" y="6589488"/>
              <a:ext cx="106347" cy="99072"/>
            </a:xfrm>
            <a:prstGeom prst="ellipse">
              <a:avLst/>
            </a:prstGeom>
            <a:solidFill>
              <a:srgbClr val="F5AA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E84121F-F34F-4D5B-A529-419C0668AC66}"/>
                </a:ext>
              </a:extLst>
            </p:cNvPr>
            <p:cNvSpPr/>
            <p:nvPr/>
          </p:nvSpPr>
          <p:spPr>
            <a:xfrm>
              <a:off x="428733" y="6589488"/>
              <a:ext cx="106347" cy="99072"/>
            </a:xfrm>
            <a:prstGeom prst="ellipse">
              <a:avLst/>
            </a:prstGeom>
            <a:solidFill>
              <a:srgbClr val="FFC4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sp>
        <p:nvSpPr>
          <p:cNvPr id="11" name="TextBox 2">
            <a:extLst>
              <a:ext uri="{FF2B5EF4-FFF2-40B4-BE49-F238E27FC236}">
                <a16:creationId xmlns:a16="http://schemas.microsoft.com/office/drawing/2014/main" id="{315EEE01-1E88-4516-AE4F-6764A7B8AA5C}"/>
              </a:ext>
            </a:extLst>
          </p:cNvPr>
          <p:cNvSpPr txBox="1"/>
          <p:nvPr/>
        </p:nvSpPr>
        <p:spPr>
          <a:xfrm>
            <a:off x="5405177" y="6477576"/>
            <a:ext cx="66368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  <a:latin typeface="Myriad Pro" panose="020B0503030403020204" pitchFamily="34" charset="0"/>
              </a:rPr>
              <a:t>INSTITUT TEKNOLOGI SEPULUH NOPEMBER, Surabaya - Indonesia</a:t>
            </a:r>
            <a:endParaRPr lang="id-ID" sz="1400" dirty="0">
              <a:solidFill>
                <a:schemeClr val="bg1"/>
              </a:solidFill>
              <a:latin typeface="Myriad Pro" panose="020B0503030403020204" pitchFamily="34" charset="0"/>
            </a:endParaRPr>
          </a:p>
        </p:txBody>
      </p:sp>
      <p:pic>
        <p:nvPicPr>
          <p:cNvPr id="12" name="Picture 11" descr="A close up of a sign&#10;&#10;Description automatically generated">
            <a:extLst>
              <a:ext uri="{FF2B5EF4-FFF2-40B4-BE49-F238E27FC236}">
                <a16:creationId xmlns:a16="http://schemas.microsoft.com/office/drawing/2014/main" id="{A46A2963-99E8-47CB-87C1-88B6FAD6AA1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040" y="166037"/>
            <a:ext cx="622489" cy="622489"/>
          </a:xfrm>
          <a:prstGeom prst="rect">
            <a:avLst/>
          </a:prstGeom>
        </p:spPr>
      </p:pic>
      <p:pic>
        <p:nvPicPr>
          <p:cNvPr id="13" name="Picture 12" descr="A picture containing drawing&#10;&#10;Description automatically generated">
            <a:extLst>
              <a:ext uri="{FF2B5EF4-FFF2-40B4-BE49-F238E27FC236}">
                <a16:creationId xmlns:a16="http://schemas.microsoft.com/office/drawing/2014/main" id="{34EB5CF5-C53B-4A0F-B313-15C81F2C5CA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757" y="275191"/>
            <a:ext cx="549401" cy="54940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E2D200F-29AF-402E-8F59-BBDB67CDC5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5954" y="-663866"/>
            <a:ext cx="6746944" cy="2463637"/>
          </a:xfrm>
          <a:prstGeom prst="rect">
            <a:avLst/>
          </a:prstGeom>
        </p:spPr>
      </p:pic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8AD83D92-31A0-4196-91D7-A515AC15AF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3481" y="2253279"/>
            <a:ext cx="11485661" cy="3923684"/>
          </a:xfrm>
        </p:spPr>
        <p:txBody>
          <a:bodyPr>
            <a:normAutofit/>
          </a:bodyPr>
          <a:lstStyle/>
          <a:p>
            <a:pPr>
              <a:buFontTx/>
              <a:buChar char="•"/>
            </a:pPr>
            <a:endParaRPr lang="en-US" altLang="id-ID" sz="2400" dirty="0"/>
          </a:p>
          <a:p>
            <a:pPr marL="0" indent="0">
              <a:buNone/>
            </a:pPr>
            <a:endParaRPr lang="id-ID" sz="2400" b="1" u="sng" dirty="0"/>
          </a:p>
          <a:p>
            <a:pPr marL="0" indent="0">
              <a:buNone/>
            </a:pPr>
            <a:endParaRPr lang="id-ID" sz="2400" b="1" u="sng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EA875E6-8C57-402D-8B87-39F804B2729F}"/>
              </a:ext>
            </a:extLst>
          </p:cNvPr>
          <p:cNvSpPr/>
          <p:nvPr/>
        </p:nvSpPr>
        <p:spPr>
          <a:xfrm>
            <a:off x="0" y="1477240"/>
            <a:ext cx="343481" cy="422293"/>
          </a:xfrm>
          <a:prstGeom prst="rect">
            <a:avLst/>
          </a:prstGeom>
          <a:solidFill>
            <a:srgbClr val="F5AA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31"/>
          <p:cNvSpPr>
            <a:spLocks noChangeArrowheads="1"/>
          </p:cNvSpPr>
          <p:nvPr/>
        </p:nvSpPr>
        <p:spPr bwMode="auto">
          <a:xfrm>
            <a:off x="5742213" y="2683329"/>
            <a:ext cx="5791200" cy="3124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342900" indent="-3429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itchFamily="34" charset="0"/>
              <a:buChar char="–"/>
              <a:defRPr sz="24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itchFamily="2" charset="2"/>
              <a:buChar char="u"/>
              <a:defRPr sz="20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US" altLang="id-ID" sz="2400" dirty="0"/>
              <a:t>MIN</a:t>
            </a:r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US" altLang="id-ID" sz="2400" b="1" dirty="0">
                <a:solidFill>
                  <a:srgbClr val="FF0000"/>
                </a:solidFill>
              </a:rPr>
              <a:t>MAX</a:t>
            </a:r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US" altLang="id-ID" sz="2400" dirty="0"/>
              <a:t>Group Average</a:t>
            </a:r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US" altLang="id-ID" sz="2400" dirty="0"/>
              <a:t>Distance Between Centroids</a:t>
            </a:r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US" altLang="id-ID" sz="2400" dirty="0" err="1"/>
              <a:t>Metode</a:t>
            </a:r>
            <a:r>
              <a:rPr lang="en-US" altLang="id-ID" sz="2400" dirty="0"/>
              <a:t> lain </a:t>
            </a:r>
            <a:r>
              <a:rPr lang="en-US" altLang="id-ID" sz="2400" dirty="0" err="1"/>
              <a:t>menggunakan</a:t>
            </a:r>
            <a:r>
              <a:rPr lang="en-US" altLang="id-ID" sz="2400" dirty="0"/>
              <a:t> </a:t>
            </a:r>
            <a:r>
              <a:rPr lang="en-US" altLang="id-ID" sz="2400" dirty="0" err="1"/>
              <a:t>fungsi</a:t>
            </a:r>
            <a:r>
              <a:rPr lang="en-US" altLang="id-ID" sz="2400" dirty="0"/>
              <a:t> </a:t>
            </a:r>
            <a:r>
              <a:rPr lang="en-US" altLang="id-ID" sz="2400" dirty="0" err="1"/>
              <a:t>objektif</a:t>
            </a:r>
            <a:endParaRPr lang="en-US" altLang="id-ID" sz="2400" dirty="0"/>
          </a:p>
          <a:p>
            <a:pPr lvl="1">
              <a:spcBef>
                <a:spcPts val="200"/>
              </a:spcBef>
              <a:spcAft>
                <a:spcPts val="200"/>
              </a:spcAft>
            </a:pPr>
            <a:r>
              <a:rPr lang="en-US" altLang="id-ID" sz="2000" dirty="0" err="1"/>
              <a:t>Metode</a:t>
            </a:r>
            <a:r>
              <a:rPr lang="en-US" altLang="id-ID" sz="2000" dirty="0"/>
              <a:t> Ward’s </a:t>
            </a:r>
            <a:r>
              <a:rPr lang="en-US" altLang="id-ID" sz="2000" dirty="0" err="1"/>
              <a:t>menggunakan</a:t>
            </a:r>
            <a:r>
              <a:rPr lang="en-US" altLang="id-ID" sz="2000" dirty="0"/>
              <a:t> squared error</a:t>
            </a:r>
          </a:p>
        </p:txBody>
      </p:sp>
      <p:sp>
        <p:nvSpPr>
          <p:cNvPr id="48" name="Freeform 32" descr="5%"/>
          <p:cNvSpPr>
            <a:spLocks/>
          </p:cNvSpPr>
          <p:nvPr/>
        </p:nvSpPr>
        <p:spPr bwMode="auto">
          <a:xfrm rot="-5400000">
            <a:off x="490466" y="2906373"/>
            <a:ext cx="1828800" cy="1382713"/>
          </a:xfrm>
          <a:custGeom>
            <a:avLst/>
            <a:gdLst>
              <a:gd name="T0" fmla="*/ 433 w 598"/>
              <a:gd name="T1" fmla="*/ 69 h 652"/>
              <a:gd name="T2" fmla="*/ 248 w 598"/>
              <a:gd name="T3" fmla="*/ 0 h 652"/>
              <a:gd name="T4" fmla="*/ 152 w 598"/>
              <a:gd name="T5" fmla="*/ 34 h 652"/>
              <a:gd name="T6" fmla="*/ 125 w 598"/>
              <a:gd name="T7" fmla="*/ 96 h 652"/>
              <a:gd name="T8" fmla="*/ 70 w 598"/>
              <a:gd name="T9" fmla="*/ 172 h 652"/>
              <a:gd name="T10" fmla="*/ 49 w 598"/>
              <a:gd name="T11" fmla="*/ 178 h 652"/>
              <a:gd name="T12" fmla="*/ 29 w 598"/>
              <a:gd name="T13" fmla="*/ 220 h 652"/>
              <a:gd name="T14" fmla="*/ 15 w 598"/>
              <a:gd name="T15" fmla="*/ 261 h 652"/>
              <a:gd name="T16" fmla="*/ 29 w 598"/>
              <a:gd name="T17" fmla="*/ 384 h 652"/>
              <a:gd name="T18" fmla="*/ 97 w 598"/>
              <a:gd name="T19" fmla="*/ 412 h 652"/>
              <a:gd name="T20" fmla="*/ 77 w 598"/>
              <a:gd name="T21" fmla="*/ 487 h 652"/>
              <a:gd name="T22" fmla="*/ 104 w 598"/>
              <a:gd name="T23" fmla="*/ 617 h 652"/>
              <a:gd name="T24" fmla="*/ 166 w 598"/>
              <a:gd name="T25" fmla="*/ 645 h 652"/>
              <a:gd name="T26" fmla="*/ 186 w 598"/>
              <a:gd name="T27" fmla="*/ 652 h 652"/>
              <a:gd name="T28" fmla="*/ 241 w 598"/>
              <a:gd name="T29" fmla="*/ 604 h 652"/>
              <a:gd name="T30" fmla="*/ 351 w 598"/>
              <a:gd name="T31" fmla="*/ 652 h 652"/>
              <a:gd name="T32" fmla="*/ 447 w 598"/>
              <a:gd name="T33" fmla="*/ 590 h 652"/>
              <a:gd name="T34" fmla="*/ 522 w 598"/>
              <a:gd name="T35" fmla="*/ 542 h 652"/>
              <a:gd name="T36" fmla="*/ 570 w 598"/>
              <a:gd name="T37" fmla="*/ 446 h 652"/>
              <a:gd name="T38" fmla="*/ 536 w 598"/>
              <a:gd name="T39" fmla="*/ 391 h 652"/>
              <a:gd name="T40" fmla="*/ 563 w 598"/>
              <a:gd name="T41" fmla="*/ 350 h 652"/>
              <a:gd name="T42" fmla="*/ 598 w 598"/>
              <a:gd name="T43" fmla="*/ 288 h 652"/>
              <a:gd name="T44" fmla="*/ 584 w 598"/>
              <a:gd name="T45" fmla="*/ 192 h 652"/>
              <a:gd name="T46" fmla="*/ 447 w 598"/>
              <a:gd name="T47" fmla="*/ 96 h 652"/>
              <a:gd name="T48" fmla="*/ 433 w 598"/>
              <a:gd name="T49" fmla="*/ 69 h 6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598" h="652">
                <a:moveTo>
                  <a:pt x="433" y="69"/>
                </a:moveTo>
                <a:cubicBezTo>
                  <a:pt x="379" y="31"/>
                  <a:pt x="310" y="21"/>
                  <a:pt x="248" y="0"/>
                </a:cubicBezTo>
                <a:cubicBezTo>
                  <a:pt x="195" y="7"/>
                  <a:pt x="192" y="10"/>
                  <a:pt x="152" y="34"/>
                </a:cubicBezTo>
                <a:cubicBezTo>
                  <a:pt x="144" y="57"/>
                  <a:pt x="132" y="73"/>
                  <a:pt x="125" y="96"/>
                </a:cubicBezTo>
                <a:cubicBezTo>
                  <a:pt x="133" y="189"/>
                  <a:pt x="154" y="159"/>
                  <a:pt x="70" y="172"/>
                </a:cubicBezTo>
                <a:cubicBezTo>
                  <a:pt x="63" y="173"/>
                  <a:pt x="56" y="176"/>
                  <a:pt x="49" y="178"/>
                </a:cubicBezTo>
                <a:cubicBezTo>
                  <a:pt x="29" y="209"/>
                  <a:pt x="39" y="188"/>
                  <a:pt x="29" y="220"/>
                </a:cubicBezTo>
                <a:cubicBezTo>
                  <a:pt x="25" y="234"/>
                  <a:pt x="15" y="261"/>
                  <a:pt x="15" y="261"/>
                </a:cubicBezTo>
                <a:cubicBezTo>
                  <a:pt x="18" y="302"/>
                  <a:pt x="0" y="355"/>
                  <a:pt x="29" y="384"/>
                </a:cubicBezTo>
                <a:cubicBezTo>
                  <a:pt x="46" y="401"/>
                  <a:pt x="97" y="412"/>
                  <a:pt x="97" y="412"/>
                </a:cubicBezTo>
                <a:cubicBezTo>
                  <a:pt x="92" y="438"/>
                  <a:pt x="84" y="462"/>
                  <a:pt x="77" y="487"/>
                </a:cubicBezTo>
                <a:cubicBezTo>
                  <a:pt x="79" y="523"/>
                  <a:pt x="71" y="585"/>
                  <a:pt x="104" y="617"/>
                </a:cubicBezTo>
                <a:cubicBezTo>
                  <a:pt x="121" y="634"/>
                  <a:pt x="144" y="638"/>
                  <a:pt x="166" y="645"/>
                </a:cubicBezTo>
                <a:cubicBezTo>
                  <a:pt x="173" y="647"/>
                  <a:pt x="186" y="652"/>
                  <a:pt x="186" y="652"/>
                </a:cubicBezTo>
                <a:cubicBezTo>
                  <a:pt x="214" y="643"/>
                  <a:pt x="224" y="628"/>
                  <a:pt x="241" y="604"/>
                </a:cubicBezTo>
                <a:cubicBezTo>
                  <a:pt x="276" y="626"/>
                  <a:pt x="311" y="642"/>
                  <a:pt x="351" y="652"/>
                </a:cubicBezTo>
                <a:cubicBezTo>
                  <a:pt x="400" y="644"/>
                  <a:pt x="419" y="631"/>
                  <a:pt x="447" y="590"/>
                </a:cubicBezTo>
                <a:cubicBezTo>
                  <a:pt x="467" y="531"/>
                  <a:pt x="403" y="553"/>
                  <a:pt x="522" y="542"/>
                </a:cubicBezTo>
                <a:cubicBezTo>
                  <a:pt x="555" y="520"/>
                  <a:pt x="557" y="482"/>
                  <a:pt x="570" y="446"/>
                </a:cubicBezTo>
                <a:cubicBezTo>
                  <a:pt x="561" y="418"/>
                  <a:pt x="562" y="408"/>
                  <a:pt x="536" y="391"/>
                </a:cubicBezTo>
                <a:cubicBezTo>
                  <a:pt x="512" y="355"/>
                  <a:pt x="529" y="362"/>
                  <a:pt x="563" y="350"/>
                </a:cubicBezTo>
                <a:cubicBezTo>
                  <a:pt x="595" y="303"/>
                  <a:pt x="586" y="325"/>
                  <a:pt x="598" y="288"/>
                </a:cubicBezTo>
                <a:cubicBezTo>
                  <a:pt x="596" y="271"/>
                  <a:pt x="597" y="218"/>
                  <a:pt x="584" y="192"/>
                </a:cubicBezTo>
                <a:cubicBezTo>
                  <a:pt x="560" y="146"/>
                  <a:pt x="494" y="112"/>
                  <a:pt x="447" y="96"/>
                </a:cubicBezTo>
                <a:cubicBezTo>
                  <a:pt x="437" y="93"/>
                  <a:pt x="438" y="78"/>
                  <a:pt x="433" y="69"/>
                </a:cubicBezTo>
                <a:close/>
              </a:path>
            </a:pathLst>
          </a:custGeom>
          <a:noFill/>
          <a:ln w="12700" cap="flat" cmpd="sng">
            <a:solidFill>
              <a:schemeClr val="tx1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pattFill prst="pct5">
                  <a:fgClr>
                    <a:schemeClr val="tx1"/>
                  </a:fgClr>
                  <a:bgClr>
                    <a:srgbClr val="FFFFFF"/>
                  </a:bgClr>
                </a:patt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d-ID"/>
          </a:p>
        </p:txBody>
      </p:sp>
      <p:sp>
        <p:nvSpPr>
          <p:cNvPr id="49" name="Oval 33"/>
          <p:cNvSpPr>
            <a:spLocks noChangeArrowheads="1"/>
          </p:cNvSpPr>
          <p:nvPr/>
        </p:nvSpPr>
        <p:spPr bwMode="auto">
          <a:xfrm rot="-5400000">
            <a:off x="1780309" y="3826329"/>
            <a:ext cx="76200" cy="762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d-ID"/>
          </a:p>
        </p:txBody>
      </p:sp>
      <p:sp>
        <p:nvSpPr>
          <p:cNvPr id="50" name="Oval 34"/>
          <p:cNvSpPr>
            <a:spLocks noChangeArrowheads="1"/>
          </p:cNvSpPr>
          <p:nvPr/>
        </p:nvSpPr>
        <p:spPr bwMode="auto">
          <a:xfrm rot="-5400000">
            <a:off x="1704109" y="3064329"/>
            <a:ext cx="76200" cy="762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d-ID"/>
          </a:p>
        </p:txBody>
      </p:sp>
      <p:sp>
        <p:nvSpPr>
          <p:cNvPr id="51" name="Oval 35"/>
          <p:cNvSpPr>
            <a:spLocks noChangeArrowheads="1"/>
          </p:cNvSpPr>
          <p:nvPr/>
        </p:nvSpPr>
        <p:spPr bwMode="auto">
          <a:xfrm rot="-5400000">
            <a:off x="865909" y="3521529"/>
            <a:ext cx="76200" cy="762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d-ID"/>
          </a:p>
        </p:txBody>
      </p:sp>
      <p:sp>
        <p:nvSpPr>
          <p:cNvPr id="52" name="Oval 36"/>
          <p:cNvSpPr>
            <a:spLocks noChangeArrowheads="1"/>
          </p:cNvSpPr>
          <p:nvPr/>
        </p:nvSpPr>
        <p:spPr bwMode="auto">
          <a:xfrm rot="-5400000">
            <a:off x="1931122" y="3367542"/>
            <a:ext cx="76200" cy="762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d-ID"/>
          </a:p>
        </p:txBody>
      </p:sp>
      <p:sp>
        <p:nvSpPr>
          <p:cNvPr id="53" name="Freeform 37" descr="5%"/>
          <p:cNvSpPr>
            <a:spLocks/>
          </p:cNvSpPr>
          <p:nvPr/>
        </p:nvSpPr>
        <p:spPr bwMode="auto">
          <a:xfrm rot="5400000" flipV="1">
            <a:off x="3380509" y="2759529"/>
            <a:ext cx="1828800" cy="1676400"/>
          </a:xfrm>
          <a:custGeom>
            <a:avLst/>
            <a:gdLst>
              <a:gd name="T0" fmla="*/ 433 w 598"/>
              <a:gd name="T1" fmla="*/ 69 h 652"/>
              <a:gd name="T2" fmla="*/ 248 w 598"/>
              <a:gd name="T3" fmla="*/ 0 h 652"/>
              <a:gd name="T4" fmla="*/ 152 w 598"/>
              <a:gd name="T5" fmla="*/ 34 h 652"/>
              <a:gd name="T6" fmla="*/ 125 w 598"/>
              <a:gd name="T7" fmla="*/ 96 h 652"/>
              <a:gd name="T8" fmla="*/ 70 w 598"/>
              <a:gd name="T9" fmla="*/ 172 h 652"/>
              <a:gd name="T10" fmla="*/ 49 w 598"/>
              <a:gd name="T11" fmla="*/ 178 h 652"/>
              <a:gd name="T12" fmla="*/ 29 w 598"/>
              <a:gd name="T13" fmla="*/ 220 h 652"/>
              <a:gd name="T14" fmla="*/ 15 w 598"/>
              <a:gd name="T15" fmla="*/ 261 h 652"/>
              <a:gd name="T16" fmla="*/ 29 w 598"/>
              <a:gd name="T17" fmla="*/ 384 h 652"/>
              <a:gd name="T18" fmla="*/ 97 w 598"/>
              <a:gd name="T19" fmla="*/ 412 h 652"/>
              <a:gd name="T20" fmla="*/ 77 w 598"/>
              <a:gd name="T21" fmla="*/ 487 h 652"/>
              <a:gd name="T22" fmla="*/ 104 w 598"/>
              <a:gd name="T23" fmla="*/ 617 h 652"/>
              <a:gd name="T24" fmla="*/ 166 w 598"/>
              <a:gd name="T25" fmla="*/ 645 h 652"/>
              <a:gd name="T26" fmla="*/ 186 w 598"/>
              <a:gd name="T27" fmla="*/ 652 h 652"/>
              <a:gd name="T28" fmla="*/ 241 w 598"/>
              <a:gd name="T29" fmla="*/ 604 h 652"/>
              <a:gd name="T30" fmla="*/ 351 w 598"/>
              <a:gd name="T31" fmla="*/ 652 h 652"/>
              <a:gd name="T32" fmla="*/ 447 w 598"/>
              <a:gd name="T33" fmla="*/ 590 h 652"/>
              <a:gd name="T34" fmla="*/ 522 w 598"/>
              <a:gd name="T35" fmla="*/ 542 h 652"/>
              <a:gd name="T36" fmla="*/ 570 w 598"/>
              <a:gd name="T37" fmla="*/ 446 h 652"/>
              <a:gd name="T38" fmla="*/ 536 w 598"/>
              <a:gd name="T39" fmla="*/ 391 h 652"/>
              <a:gd name="T40" fmla="*/ 563 w 598"/>
              <a:gd name="T41" fmla="*/ 350 h 652"/>
              <a:gd name="T42" fmla="*/ 598 w 598"/>
              <a:gd name="T43" fmla="*/ 288 h 652"/>
              <a:gd name="T44" fmla="*/ 584 w 598"/>
              <a:gd name="T45" fmla="*/ 192 h 652"/>
              <a:gd name="T46" fmla="*/ 447 w 598"/>
              <a:gd name="T47" fmla="*/ 96 h 652"/>
              <a:gd name="T48" fmla="*/ 433 w 598"/>
              <a:gd name="T49" fmla="*/ 69 h 6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598" h="652">
                <a:moveTo>
                  <a:pt x="433" y="69"/>
                </a:moveTo>
                <a:cubicBezTo>
                  <a:pt x="379" y="31"/>
                  <a:pt x="310" y="21"/>
                  <a:pt x="248" y="0"/>
                </a:cubicBezTo>
                <a:cubicBezTo>
                  <a:pt x="195" y="7"/>
                  <a:pt x="192" y="10"/>
                  <a:pt x="152" y="34"/>
                </a:cubicBezTo>
                <a:cubicBezTo>
                  <a:pt x="144" y="57"/>
                  <a:pt x="132" y="73"/>
                  <a:pt x="125" y="96"/>
                </a:cubicBezTo>
                <a:cubicBezTo>
                  <a:pt x="133" y="189"/>
                  <a:pt x="154" y="159"/>
                  <a:pt x="70" y="172"/>
                </a:cubicBezTo>
                <a:cubicBezTo>
                  <a:pt x="63" y="173"/>
                  <a:pt x="56" y="176"/>
                  <a:pt x="49" y="178"/>
                </a:cubicBezTo>
                <a:cubicBezTo>
                  <a:pt x="29" y="209"/>
                  <a:pt x="39" y="188"/>
                  <a:pt x="29" y="220"/>
                </a:cubicBezTo>
                <a:cubicBezTo>
                  <a:pt x="25" y="234"/>
                  <a:pt x="15" y="261"/>
                  <a:pt x="15" y="261"/>
                </a:cubicBezTo>
                <a:cubicBezTo>
                  <a:pt x="18" y="302"/>
                  <a:pt x="0" y="355"/>
                  <a:pt x="29" y="384"/>
                </a:cubicBezTo>
                <a:cubicBezTo>
                  <a:pt x="46" y="401"/>
                  <a:pt x="97" y="412"/>
                  <a:pt x="97" y="412"/>
                </a:cubicBezTo>
                <a:cubicBezTo>
                  <a:pt x="92" y="438"/>
                  <a:pt x="84" y="462"/>
                  <a:pt x="77" y="487"/>
                </a:cubicBezTo>
                <a:cubicBezTo>
                  <a:pt x="79" y="523"/>
                  <a:pt x="71" y="585"/>
                  <a:pt x="104" y="617"/>
                </a:cubicBezTo>
                <a:cubicBezTo>
                  <a:pt x="121" y="634"/>
                  <a:pt x="144" y="638"/>
                  <a:pt x="166" y="645"/>
                </a:cubicBezTo>
                <a:cubicBezTo>
                  <a:pt x="173" y="647"/>
                  <a:pt x="186" y="652"/>
                  <a:pt x="186" y="652"/>
                </a:cubicBezTo>
                <a:cubicBezTo>
                  <a:pt x="214" y="643"/>
                  <a:pt x="224" y="628"/>
                  <a:pt x="241" y="604"/>
                </a:cubicBezTo>
                <a:cubicBezTo>
                  <a:pt x="276" y="626"/>
                  <a:pt x="311" y="642"/>
                  <a:pt x="351" y="652"/>
                </a:cubicBezTo>
                <a:cubicBezTo>
                  <a:pt x="400" y="644"/>
                  <a:pt x="419" y="631"/>
                  <a:pt x="447" y="590"/>
                </a:cubicBezTo>
                <a:cubicBezTo>
                  <a:pt x="467" y="531"/>
                  <a:pt x="403" y="553"/>
                  <a:pt x="522" y="542"/>
                </a:cubicBezTo>
                <a:cubicBezTo>
                  <a:pt x="555" y="520"/>
                  <a:pt x="557" y="482"/>
                  <a:pt x="570" y="446"/>
                </a:cubicBezTo>
                <a:cubicBezTo>
                  <a:pt x="561" y="418"/>
                  <a:pt x="562" y="408"/>
                  <a:pt x="536" y="391"/>
                </a:cubicBezTo>
                <a:cubicBezTo>
                  <a:pt x="512" y="355"/>
                  <a:pt x="529" y="362"/>
                  <a:pt x="563" y="350"/>
                </a:cubicBezTo>
                <a:cubicBezTo>
                  <a:pt x="595" y="303"/>
                  <a:pt x="586" y="325"/>
                  <a:pt x="598" y="288"/>
                </a:cubicBezTo>
                <a:cubicBezTo>
                  <a:pt x="596" y="271"/>
                  <a:pt x="597" y="218"/>
                  <a:pt x="584" y="192"/>
                </a:cubicBezTo>
                <a:cubicBezTo>
                  <a:pt x="560" y="146"/>
                  <a:pt x="494" y="112"/>
                  <a:pt x="447" y="96"/>
                </a:cubicBezTo>
                <a:cubicBezTo>
                  <a:pt x="437" y="93"/>
                  <a:pt x="438" y="78"/>
                  <a:pt x="433" y="69"/>
                </a:cubicBezTo>
                <a:close/>
              </a:path>
            </a:pathLst>
          </a:custGeom>
          <a:noFill/>
          <a:ln w="12700" cap="flat" cmpd="sng">
            <a:solidFill>
              <a:schemeClr val="tx1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pattFill prst="pct5">
                  <a:fgClr>
                    <a:schemeClr val="tx1"/>
                  </a:fgClr>
                  <a:bgClr>
                    <a:srgbClr val="FFFFFF"/>
                  </a:bgClr>
                </a:patt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d-ID"/>
          </a:p>
        </p:txBody>
      </p:sp>
      <p:sp>
        <p:nvSpPr>
          <p:cNvPr id="54" name="Oval 38"/>
          <p:cNvSpPr>
            <a:spLocks noChangeArrowheads="1"/>
          </p:cNvSpPr>
          <p:nvPr/>
        </p:nvSpPr>
        <p:spPr bwMode="auto">
          <a:xfrm rot="5400000" flipV="1">
            <a:off x="4904509" y="3216729"/>
            <a:ext cx="76200" cy="762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d-ID"/>
          </a:p>
        </p:txBody>
      </p:sp>
      <p:sp>
        <p:nvSpPr>
          <p:cNvPr id="55" name="Oval 39"/>
          <p:cNvSpPr>
            <a:spLocks noChangeArrowheads="1"/>
          </p:cNvSpPr>
          <p:nvPr/>
        </p:nvSpPr>
        <p:spPr bwMode="auto">
          <a:xfrm rot="5400000" flipV="1">
            <a:off x="3544022" y="3215142"/>
            <a:ext cx="76200" cy="762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d-ID"/>
          </a:p>
        </p:txBody>
      </p:sp>
      <p:sp>
        <p:nvSpPr>
          <p:cNvPr id="56" name="Oval 40"/>
          <p:cNvSpPr>
            <a:spLocks noChangeArrowheads="1"/>
          </p:cNvSpPr>
          <p:nvPr/>
        </p:nvSpPr>
        <p:spPr bwMode="auto">
          <a:xfrm rot="5400000" flipV="1">
            <a:off x="4066309" y="3826329"/>
            <a:ext cx="76200" cy="762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d-ID"/>
          </a:p>
        </p:txBody>
      </p:sp>
      <p:sp>
        <p:nvSpPr>
          <p:cNvPr id="57" name="Oval 41"/>
          <p:cNvSpPr>
            <a:spLocks noChangeArrowheads="1"/>
          </p:cNvSpPr>
          <p:nvPr/>
        </p:nvSpPr>
        <p:spPr bwMode="auto">
          <a:xfrm rot="5400000" flipV="1">
            <a:off x="4066309" y="2835729"/>
            <a:ext cx="76200" cy="762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d-ID"/>
          </a:p>
        </p:txBody>
      </p:sp>
      <p:sp>
        <p:nvSpPr>
          <p:cNvPr id="26" name="Line 39"/>
          <p:cNvSpPr>
            <a:spLocks noChangeShapeType="1"/>
          </p:cNvSpPr>
          <p:nvPr/>
        </p:nvSpPr>
        <p:spPr bwMode="auto">
          <a:xfrm flipV="1">
            <a:off x="974158" y="3291342"/>
            <a:ext cx="3872162" cy="258744"/>
          </a:xfrm>
          <a:prstGeom prst="line">
            <a:avLst/>
          </a:prstGeom>
          <a:noFill/>
          <a:ln w="25400">
            <a:solidFill>
              <a:srgbClr val="00B0F0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017519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85E5CBC-6DA9-4BCE-8278-9E99760F5423}"/>
              </a:ext>
            </a:extLst>
          </p:cNvPr>
          <p:cNvSpPr txBox="1">
            <a:spLocks/>
          </p:cNvSpPr>
          <p:nvPr/>
        </p:nvSpPr>
        <p:spPr>
          <a:xfrm>
            <a:off x="343481" y="1278100"/>
            <a:ext cx="9473850" cy="777050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 err="1">
                <a:solidFill>
                  <a:srgbClr val="002060"/>
                </a:solidFill>
                <a:latin typeface="Myriad Pro" panose="020B0503030403020204" pitchFamily="34" charset="0"/>
                <a:cs typeface="Myriad Arabic" panose="01010101010101010101" pitchFamily="50" charset="-78"/>
              </a:rPr>
              <a:t>Menghitung</a:t>
            </a:r>
            <a:r>
              <a:rPr lang="en-US" sz="4400" b="1" dirty="0">
                <a:solidFill>
                  <a:srgbClr val="002060"/>
                </a:solidFill>
                <a:latin typeface="Myriad Pro" panose="020B0503030403020204" pitchFamily="34" charset="0"/>
                <a:cs typeface="Myriad Arabic" panose="01010101010101010101" pitchFamily="50" charset="-78"/>
              </a:rPr>
              <a:t> </a:t>
            </a:r>
            <a:r>
              <a:rPr lang="en-US" sz="4400" b="1" dirty="0" err="1">
                <a:solidFill>
                  <a:srgbClr val="002060"/>
                </a:solidFill>
                <a:latin typeface="Myriad Pro" panose="020B0503030403020204" pitchFamily="34" charset="0"/>
                <a:cs typeface="Myriad Arabic" panose="01010101010101010101" pitchFamily="50" charset="-78"/>
              </a:rPr>
              <a:t>jarak</a:t>
            </a:r>
            <a:r>
              <a:rPr lang="en-US" sz="4400" b="1" dirty="0">
                <a:solidFill>
                  <a:srgbClr val="002060"/>
                </a:solidFill>
                <a:latin typeface="Myriad Pro" panose="020B0503030403020204" pitchFamily="34" charset="0"/>
                <a:cs typeface="Myriad Arabic" panose="01010101010101010101" pitchFamily="50" charset="-78"/>
              </a:rPr>
              <a:t> </a:t>
            </a:r>
            <a:r>
              <a:rPr lang="en-US" sz="4400" b="1" dirty="0" err="1">
                <a:solidFill>
                  <a:srgbClr val="002060"/>
                </a:solidFill>
                <a:latin typeface="Myriad Pro" panose="020B0503030403020204" pitchFamily="34" charset="0"/>
                <a:cs typeface="Myriad Arabic" panose="01010101010101010101" pitchFamily="50" charset="-78"/>
              </a:rPr>
              <a:t>antar</a:t>
            </a:r>
            <a:r>
              <a:rPr lang="en-US" sz="4400" b="1" dirty="0">
                <a:solidFill>
                  <a:srgbClr val="002060"/>
                </a:solidFill>
                <a:latin typeface="Myriad Pro" panose="020B0503030403020204" pitchFamily="34" charset="0"/>
                <a:cs typeface="Myriad Arabic" panose="01010101010101010101" pitchFamily="50" charset="-78"/>
              </a:rPr>
              <a:t> cluster</a:t>
            </a:r>
            <a:endParaRPr lang="en-ID" sz="4400" b="1" dirty="0">
              <a:solidFill>
                <a:srgbClr val="002060"/>
              </a:solidFill>
              <a:latin typeface="Myriad Pro" panose="020B0503030403020204" pitchFamily="34" charset="0"/>
              <a:cs typeface="Myriad Arabic" panose="01010101010101010101" pitchFamily="50" charset="-78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F012A2E-4D68-42D5-A5E8-7CF6761E153C}"/>
              </a:ext>
            </a:extLst>
          </p:cNvPr>
          <p:cNvSpPr/>
          <p:nvPr/>
        </p:nvSpPr>
        <p:spPr>
          <a:xfrm>
            <a:off x="-144162" y="6435707"/>
            <a:ext cx="12480324" cy="42229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DC53D252-6C21-4A1F-86DB-73FE89E5050A}"/>
              </a:ext>
            </a:extLst>
          </p:cNvPr>
          <p:cNvSpPr txBox="1"/>
          <p:nvPr/>
        </p:nvSpPr>
        <p:spPr>
          <a:xfrm>
            <a:off x="868181" y="6472778"/>
            <a:ext cx="3916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Raleway SemiBold" panose="020B0703030101060003" pitchFamily="34" charset="0"/>
              </a:rPr>
              <a:t>www.its.ac.id</a:t>
            </a:r>
            <a:endParaRPr lang="id-ID" sz="1400" dirty="0">
              <a:solidFill>
                <a:schemeClr val="bg1"/>
              </a:solidFill>
              <a:latin typeface="Raleway SemiBold" panose="020B0703030101060003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61DCD36-B555-448B-BF35-7C58404BDE89}"/>
              </a:ext>
            </a:extLst>
          </p:cNvPr>
          <p:cNvGrpSpPr/>
          <p:nvPr/>
        </p:nvGrpSpPr>
        <p:grpSpPr>
          <a:xfrm>
            <a:off x="343482" y="6589488"/>
            <a:ext cx="276847" cy="99072"/>
            <a:chOff x="258233" y="6589488"/>
            <a:chExt cx="276847" cy="99072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9F74CCD-91CC-474C-9098-A126577B76C8}"/>
                </a:ext>
              </a:extLst>
            </p:cNvPr>
            <p:cNvSpPr/>
            <p:nvPr/>
          </p:nvSpPr>
          <p:spPr>
            <a:xfrm>
              <a:off x="258233" y="6589488"/>
              <a:ext cx="106347" cy="99072"/>
            </a:xfrm>
            <a:prstGeom prst="ellipse">
              <a:avLst/>
            </a:prstGeom>
            <a:solidFill>
              <a:srgbClr val="F5AA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E84121F-F34F-4D5B-A529-419C0668AC66}"/>
                </a:ext>
              </a:extLst>
            </p:cNvPr>
            <p:cNvSpPr/>
            <p:nvPr/>
          </p:nvSpPr>
          <p:spPr>
            <a:xfrm>
              <a:off x="428733" y="6589488"/>
              <a:ext cx="106347" cy="99072"/>
            </a:xfrm>
            <a:prstGeom prst="ellipse">
              <a:avLst/>
            </a:prstGeom>
            <a:solidFill>
              <a:srgbClr val="FFC4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sp>
        <p:nvSpPr>
          <p:cNvPr id="11" name="TextBox 2">
            <a:extLst>
              <a:ext uri="{FF2B5EF4-FFF2-40B4-BE49-F238E27FC236}">
                <a16:creationId xmlns:a16="http://schemas.microsoft.com/office/drawing/2014/main" id="{315EEE01-1E88-4516-AE4F-6764A7B8AA5C}"/>
              </a:ext>
            </a:extLst>
          </p:cNvPr>
          <p:cNvSpPr txBox="1"/>
          <p:nvPr/>
        </p:nvSpPr>
        <p:spPr>
          <a:xfrm>
            <a:off x="5405177" y="6477576"/>
            <a:ext cx="66368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  <a:latin typeface="Myriad Pro" panose="020B0503030403020204" pitchFamily="34" charset="0"/>
              </a:rPr>
              <a:t>INSTITUT TEKNOLOGI SEPULUH NOPEMBER, Surabaya - Indonesia</a:t>
            </a:r>
            <a:endParaRPr lang="id-ID" sz="1400" dirty="0">
              <a:solidFill>
                <a:schemeClr val="bg1"/>
              </a:solidFill>
              <a:latin typeface="Myriad Pro" panose="020B0503030403020204" pitchFamily="34" charset="0"/>
            </a:endParaRPr>
          </a:p>
        </p:txBody>
      </p:sp>
      <p:pic>
        <p:nvPicPr>
          <p:cNvPr id="12" name="Picture 11" descr="A close up of a sign&#10;&#10;Description automatically generated">
            <a:extLst>
              <a:ext uri="{FF2B5EF4-FFF2-40B4-BE49-F238E27FC236}">
                <a16:creationId xmlns:a16="http://schemas.microsoft.com/office/drawing/2014/main" id="{A46A2963-99E8-47CB-87C1-88B6FAD6AA1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040" y="166037"/>
            <a:ext cx="622489" cy="622489"/>
          </a:xfrm>
          <a:prstGeom prst="rect">
            <a:avLst/>
          </a:prstGeom>
        </p:spPr>
      </p:pic>
      <p:pic>
        <p:nvPicPr>
          <p:cNvPr id="13" name="Picture 12" descr="A picture containing drawing&#10;&#10;Description automatically generated">
            <a:extLst>
              <a:ext uri="{FF2B5EF4-FFF2-40B4-BE49-F238E27FC236}">
                <a16:creationId xmlns:a16="http://schemas.microsoft.com/office/drawing/2014/main" id="{34EB5CF5-C53B-4A0F-B313-15C81F2C5CA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757" y="275191"/>
            <a:ext cx="549401" cy="54940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E2D200F-29AF-402E-8F59-BBDB67CDC5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5954" y="-663866"/>
            <a:ext cx="6746944" cy="2463637"/>
          </a:xfrm>
          <a:prstGeom prst="rect">
            <a:avLst/>
          </a:prstGeom>
        </p:spPr>
      </p:pic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8AD83D92-31A0-4196-91D7-A515AC15AF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3481" y="2253279"/>
            <a:ext cx="11485661" cy="3923684"/>
          </a:xfrm>
        </p:spPr>
        <p:txBody>
          <a:bodyPr>
            <a:normAutofit/>
          </a:bodyPr>
          <a:lstStyle/>
          <a:p>
            <a:pPr>
              <a:buFontTx/>
              <a:buChar char="•"/>
            </a:pPr>
            <a:endParaRPr lang="en-US" altLang="id-ID" sz="2400" dirty="0"/>
          </a:p>
          <a:p>
            <a:pPr marL="0" indent="0">
              <a:buNone/>
            </a:pPr>
            <a:endParaRPr lang="id-ID" sz="2400" b="1" u="sng" dirty="0"/>
          </a:p>
          <a:p>
            <a:pPr marL="0" indent="0">
              <a:buNone/>
            </a:pPr>
            <a:endParaRPr lang="id-ID" sz="2400" b="1" u="sng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EA875E6-8C57-402D-8B87-39F804B2729F}"/>
              </a:ext>
            </a:extLst>
          </p:cNvPr>
          <p:cNvSpPr/>
          <p:nvPr/>
        </p:nvSpPr>
        <p:spPr>
          <a:xfrm>
            <a:off x="0" y="1477240"/>
            <a:ext cx="343481" cy="422293"/>
          </a:xfrm>
          <a:prstGeom prst="rect">
            <a:avLst/>
          </a:prstGeom>
          <a:solidFill>
            <a:srgbClr val="F5AA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31"/>
          <p:cNvSpPr>
            <a:spLocks noChangeArrowheads="1"/>
          </p:cNvSpPr>
          <p:nvPr/>
        </p:nvSpPr>
        <p:spPr bwMode="auto">
          <a:xfrm>
            <a:off x="5742213" y="2683329"/>
            <a:ext cx="5791200" cy="3124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342900" indent="-3429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itchFamily="34" charset="0"/>
              <a:buChar char="–"/>
              <a:defRPr sz="24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itchFamily="2" charset="2"/>
              <a:buChar char="u"/>
              <a:defRPr sz="20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US" altLang="id-ID" sz="2400" dirty="0"/>
              <a:t>MIN</a:t>
            </a:r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US" altLang="id-ID" sz="2400" dirty="0"/>
              <a:t>MAX</a:t>
            </a:r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US" altLang="id-ID" sz="2400" b="1" dirty="0">
                <a:solidFill>
                  <a:srgbClr val="FF0000"/>
                </a:solidFill>
              </a:rPr>
              <a:t>Group Average</a:t>
            </a:r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US" altLang="id-ID" sz="2400" dirty="0"/>
              <a:t>Distance Between Centroids</a:t>
            </a:r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US" altLang="id-ID" sz="2400" dirty="0" err="1"/>
              <a:t>Metode</a:t>
            </a:r>
            <a:r>
              <a:rPr lang="en-US" altLang="id-ID" sz="2400" dirty="0"/>
              <a:t> lain </a:t>
            </a:r>
            <a:r>
              <a:rPr lang="en-US" altLang="id-ID" sz="2400" dirty="0" err="1"/>
              <a:t>menggunakan</a:t>
            </a:r>
            <a:r>
              <a:rPr lang="en-US" altLang="id-ID" sz="2400" dirty="0"/>
              <a:t> </a:t>
            </a:r>
            <a:r>
              <a:rPr lang="en-US" altLang="id-ID" sz="2400" dirty="0" err="1"/>
              <a:t>fungsi</a:t>
            </a:r>
            <a:r>
              <a:rPr lang="en-US" altLang="id-ID" sz="2400" dirty="0"/>
              <a:t> </a:t>
            </a:r>
            <a:r>
              <a:rPr lang="en-US" altLang="id-ID" sz="2400" dirty="0" err="1"/>
              <a:t>objektif</a:t>
            </a:r>
            <a:endParaRPr lang="en-US" altLang="id-ID" sz="2400" dirty="0"/>
          </a:p>
          <a:p>
            <a:pPr lvl="1">
              <a:spcBef>
                <a:spcPts val="200"/>
              </a:spcBef>
              <a:spcAft>
                <a:spcPts val="200"/>
              </a:spcAft>
            </a:pPr>
            <a:r>
              <a:rPr lang="en-US" altLang="id-ID" sz="2000" dirty="0" err="1"/>
              <a:t>Metode</a:t>
            </a:r>
            <a:r>
              <a:rPr lang="en-US" altLang="id-ID" sz="2000" dirty="0"/>
              <a:t> Ward’s </a:t>
            </a:r>
            <a:r>
              <a:rPr lang="en-US" altLang="id-ID" sz="2000" dirty="0" err="1"/>
              <a:t>menggunakan</a:t>
            </a:r>
            <a:r>
              <a:rPr lang="en-US" altLang="id-ID" sz="2000" dirty="0"/>
              <a:t> squared error</a:t>
            </a:r>
          </a:p>
        </p:txBody>
      </p:sp>
      <p:sp>
        <p:nvSpPr>
          <p:cNvPr id="27" name="Freeform 29" descr="5%"/>
          <p:cNvSpPr>
            <a:spLocks/>
          </p:cNvSpPr>
          <p:nvPr/>
        </p:nvSpPr>
        <p:spPr bwMode="auto">
          <a:xfrm rot="-5400000">
            <a:off x="610004" y="2906373"/>
            <a:ext cx="1828800" cy="1382713"/>
          </a:xfrm>
          <a:custGeom>
            <a:avLst/>
            <a:gdLst>
              <a:gd name="T0" fmla="*/ 433 w 598"/>
              <a:gd name="T1" fmla="*/ 69 h 652"/>
              <a:gd name="T2" fmla="*/ 248 w 598"/>
              <a:gd name="T3" fmla="*/ 0 h 652"/>
              <a:gd name="T4" fmla="*/ 152 w 598"/>
              <a:gd name="T5" fmla="*/ 34 h 652"/>
              <a:gd name="T6" fmla="*/ 125 w 598"/>
              <a:gd name="T7" fmla="*/ 96 h 652"/>
              <a:gd name="T8" fmla="*/ 70 w 598"/>
              <a:gd name="T9" fmla="*/ 172 h 652"/>
              <a:gd name="T10" fmla="*/ 49 w 598"/>
              <a:gd name="T11" fmla="*/ 178 h 652"/>
              <a:gd name="T12" fmla="*/ 29 w 598"/>
              <a:gd name="T13" fmla="*/ 220 h 652"/>
              <a:gd name="T14" fmla="*/ 15 w 598"/>
              <a:gd name="T15" fmla="*/ 261 h 652"/>
              <a:gd name="T16" fmla="*/ 29 w 598"/>
              <a:gd name="T17" fmla="*/ 384 h 652"/>
              <a:gd name="T18" fmla="*/ 97 w 598"/>
              <a:gd name="T19" fmla="*/ 412 h 652"/>
              <a:gd name="T20" fmla="*/ 77 w 598"/>
              <a:gd name="T21" fmla="*/ 487 h 652"/>
              <a:gd name="T22" fmla="*/ 104 w 598"/>
              <a:gd name="T23" fmla="*/ 617 h 652"/>
              <a:gd name="T24" fmla="*/ 166 w 598"/>
              <a:gd name="T25" fmla="*/ 645 h 652"/>
              <a:gd name="T26" fmla="*/ 186 w 598"/>
              <a:gd name="T27" fmla="*/ 652 h 652"/>
              <a:gd name="T28" fmla="*/ 241 w 598"/>
              <a:gd name="T29" fmla="*/ 604 h 652"/>
              <a:gd name="T30" fmla="*/ 351 w 598"/>
              <a:gd name="T31" fmla="*/ 652 h 652"/>
              <a:gd name="T32" fmla="*/ 447 w 598"/>
              <a:gd name="T33" fmla="*/ 590 h 652"/>
              <a:gd name="T34" fmla="*/ 522 w 598"/>
              <a:gd name="T35" fmla="*/ 542 h 652"/>
              <a:gd name="T36" fmla="*/ 570 w 598"/>
              <a:gd name="T37" fmla="*/ 446 h 652"/>
              <a:gd name="T38" fmla="*/ 536 w 598"/>
              <a:gd name="T39" fmla="*/ 391 h 652"/>
              <a:gd name="T40" fmla="*/ 563 w 598"/>
              <a:gd name="T41" fmla="*/ 350 h 652"/>
              <a:gd name="T42" fmla="*/ 598 w 598"/>
              <a:gd name="T43" fmla="*/ 288 h 652"/>
              <a:gd name="T44" fmla="*/ 584 w 598"/>
              <a:gd name="T45" fmla="*/ 192 h 652"/>
              <a:gd name="T46" fmla="*/ 447 w 598"/>
              <a:gd name="T47" fmla="*/ 96 h 652"/>
              <a:gd name="T48" fmla="*/ 433 w 598"/>
              <a:gd name="T49" fmla="*/ 69 h 6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598" h="652">
                <a:moveTo>
                  <a:pt x="433" y="69"/>
                </a:moveTo>
                <a:cubicBezTo>
                  <a:pt x="379" y="31"/>
                  <a:pt x="310" y="21"/>
                  <a:pt x="248" y="0"/>
                </a:cubicBezTo>
                <a:cubicBezTo>
                  <a:pt x="195" y="7"/>
                  <a:pt x="192" y="10"/>
                  <a:pt x="152" y="34"/>
                </a:cubicBezTo>
                <a:cubicBezTo>
                  <a:pt x="144" y="57"/>
                  <a:pt x="132" y="73"/>
                  <a:pt x="125" y="96"/>
                </a:cubicBezTo>
                <a:cubicBezTo>
                  <a:pt x="133" y="189"/>
                  <a:pt x="154" y="159"/>
                  <a:pt x="70" y="172"/>
                </a:cubicBezTo>
                <a:cubicBezTo>
                  <a:pt x="63" y="173"/>
                  <a:pt x="56" y="176"/>
                  <a:pt x="49" y="178"/>
                </a:cubicBezTo>
                <a:cubicBezTo>
                  <a:pt x="29" y="209"/>
                  <a:pt x="39" y="188"/>
                  <a:pt x="29" y="220"/>
                </a:cubicBezTo>
                <a:cubicBezTo>
                  <a:pt x="25" y="234"/>
                  <a:pt x="15" y="261"/>
                  <a:pt x="15" y="261"/>
                </a:cubicBezTo>
                <a:cubicBezTo>
                  <a:pt x="18" y="302"/>
                  <a:pt x="0" y="355"/>
                  <a:pt x="29" y="384"/>
                </a:cubicBezTo>
                <a:cubicBezTo>
                  <a:pt x="46" y="401"/>
                  <a:pt x="97" y="412"/>
                  <a:pt x="97" y="412"/>
                </a:cubicBezTo>
                <a:cubicBezTo>
                  <a:pt x="92" y="438"/>
                  <a:pt x="84" y="462"/>
                  <a:pt x="77" y="487"/>
                </a:cubicBezTo>
                <a:cubicBezTo>
                  <a:pt x="79" y="523"/>
                  <a:pt x="71" y="585"/>
                  <a:pt x="104" y="617"/>
                </a:cubicBezTo>
                <a:cubicBezTo>
                  <a:pt x="121" y="634"/>
                  <a:pt x="144" y="638"/>
                  <a:pt x="166" y="645"/>
                </a:cubicBezTo>
                <a:cubicBezTo>
                  <a:pt x="173" y="647"/>
                  <a:pt x="186" y="652"/>
                  <a:pt x="186" y="652"/>
                </a:cubicBezTo>
                <a:cubicBezTo>
                  <a:pt x="214" y="643"/>
                  <a:pt x="224" y="628"/>
                  <a:pt x="241" y="604"/>
                </a:cubicBezTo>
                <a:cubicBezTo>
                  <a:pt x="276" y="626"/>
                  <a:pt x="311" y="642"/>
                  <a:pt x="351" y="652"/>
                </a:cubicBezTo>
                <a:cubicBezTo>
                  <a:pt x="400" y="644"/>
                  <a:pt x="419" y="631"/>
                  <a:pt x="447" y="590"/>
                </a:cubicBezTo>
                <a:cubicBezTo>
                  <a:pt x="467" y="531"/>
                  <a:pt x="403" y="553"/>
                  <a:pt x="522" y="542"/>
                </a:cubicBezTo>
                <a:cubicBezTo>
                  <a:pt x="555" y="520"/>
                  <a:pt x="557" y="482"/>
                  <a:pt x="570" y="446"/>
                </a:cubicBezTo>
                <a:cubicBezTo>
                  <a:pt x="561" y="418"/>
                  <a:pt x="562" y="408"/>
                  <a:pt x="536" y="391"/>
                </a:cubicBezTo>
                <a:cubicBezTo>
                  <a:pt x="512" y="355"/>
                  <a:pt x="529" y="362"/>
                  <a:pt x="563" y="350"/>
                </a:cubicBezTo>
                <a:cubicBezTo>
                  <a:pt x="595" y="303"/>
                  <a:pt x="586" y="325"/>
                  <a:pt x="598" y="288"/>
                </a:cubicBezTo>
                <a:cubicBezTo>
                  <a:pt x="596" y="271"/>
                  <a:pt x="597" y="218"/>
                  <a:pt x="584" y="192"/>
                </a:cubicBezTo>
                <a:cubicBezTo>
                  <a:pt x="560" y="146"/>
                  <a:pt x="494" y="112"/>
                  <a:pt x="447" y="96"/>
                </a:cubicBezTo>
                <a:cubicBezTo>
                  <a:pt x="437" y="93"/>
                  <a:pt x="438" y="78"/>
                  <a:pt x="433" y="69"/>
                </a:cubicBezTo>
                <a:close/>
              </a:path>
            </a:pathLst>
          </a:custGeom>
          <a:noFill/>
          <a:ln w="12700" cap="flat" cmpd="sng">
            <a:solidFill>
              <a:schemeClr val="tx1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pattFill prst="pct5">
                  <a:fgClr>
                    <a:schemeClr val="tx1"/>
                  </a:fgClr>
                  <a:bgClr>
                    <a:srgbClr val="FFFFFF"/>
                  </a:bgClr>
                </a:patt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d-ID"/>
          </a:p>
        </p:txBody>
      </p:sp>
      <p:sp>
        <p:nvSpPr>
          <p:cNvPr id="28" name="Oval 30"/>
          <p:cNvSpPr>
            <a:spLocks noChangeArrowheads="1"/>
          </p:cNvSpPr>
          <p:nvPr/>
        </p:nvSpPr>
        <p:spPr bwMode="auto">
          <a:xfrm rot="-5400000">
            <a:off x="1899847" y="3826329"/>
            <a:ext cx="76200" cy="762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d-ID"/>
          </a:p>
        </p:txBody>
      </p:sp>
      <p:sp>
        <p:nvSpPr>
          <p:cNvPr id="29" name="Oval 31"/>
          <p:cNvSpPr>
            <a:spLocks noChangeArrowheads="1"/>
          </p:cNvSpPr>
          <p:nvPr/>
        </p:nvSpPr>
        <p:spPr bwMode="auto">
          <a:xfrm rot="-5400000">
            <a:off x="1823647" y="3064329"/>
            <a:ext cx="76200" cy="762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d-ID"/>
          </a:p>
        </p:txBody>
      </p:sp>
      <p:sp>
        <p:nvSpPr>
          <p:cNvPr id="30" name="Oval 32"/>
          <p:cNvSpPr>
            <a:spLocks noChangeArrowheads="1"/>
          </p:cNvSpPr>
          <p:nvPr/>
        </p:nvSpPr>
        <p:spPr bwMode="auto">
          <a:xfrm rot="-5400000">
            <a:off x="985447" y="3521529"/>
            <a:ext cx="76200" cy="762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d-ID"/>
          </a:p>
        </p:txBody>
      </p:sp>
      <p:sp>
        <p:nvSpPr>
          <p:cNvPr id="31" name="Oval 33"/>
          <p:cNvSpPr>
            <a:spLocks noChangeArrowheads="1"/>
          </p:cNvSpPr>
          <p:nvPr/>
        </p:nvSpPr>
        <p:spPr bwMode="auto">
          <a:xfrm rot="-5400000">
            <a:off x="2050660" y="3367542"/>
            <a:ext cx="76200" cy="762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d-ID"/>
          </a:p>
        </p:txBody>
      </p:sp>
      <p:sp>
        <p:nvSpPr>
          <p:cNvPr id="32" name="Freeform 34" descr="5%"/>
          <p:cNvSpPr>
            <a:spLocks/>
          </p:cNvSpPr>
          <p:nvPr/>
        </p:nvSpPr>
        <p:spPr bwMode="auto">
          <a:xfrm rot="5400000" flipV="1">
            <a:off x="3500047" y="2759529"/>
            <a:ext cx="1828800" cy="1676400"/>
          </a:xfrm>
          <a:custGeom>
            <a:avLst/>
            <a:gdLst>
              <a:gd name="T0" fmla="*/ 433 w 598"/>
              <a:gd name="T1" fmla="*/ 69 h 652"/>
              <a:gd name="T2" fmla="*/ 248 w 598"/>
              <a:gd name="T3" fmla="*/ 0 h 652"/>
              <a:gd name="T4" fmla="*/ 152 w 598"/>
              <a:gd name="T5" fmla="*/ 34 h 652"/>
              <a:gd name="T6" fmla="*/ 125 w 598"/>
              <a:gd name="T7" fmla="*/ 96 h 652"/>
              <a:gd name="T8" fmla="*/ 70 w 598"/>
              <a:gd name="T9" fmla="*/ 172 h 652"/>
              <a:gd name="T10" fmla="*/ 49 w 598"/>
              <a:gd name="T11" fmla="*/ 178 h 652"/>
              <a:gd name="T12" fmla="*/ 29 w 598"/>
              <a:gd name="T13" fmla="*/ 220 h 652"/>
              <a:gd name="T14" fmla="*/ 15 w 598"/>
              <a:gd name="T15" fmla="*/ 261 h 652"/>
              <a:gd name="T16" fmla="*/ 29 w 598"/>
              <a:gd name="T17" fmla="*/ 384 h 652"/>
              <a:gd name="T18" fmla="*/ 97 w 598"/>
              <a:gd name="T19" fmla="*/ 412 h 652"/>
              <a:gd name="T20" fmla="*/ 77 w 598"/>
              <a:gd name="T21" fmla="*/ 487 h 652"/>
              <a:gd name="T22" fmla="*/ 104 w 598"/>
              <a:gd name="T23" fmla="*/ 617 h 652"/>
              <a:gd name="T24" fmla="*/ 166 w 598"/>
              <a:gd name="T25" fmla="*/ 645 h 652"/>
              <a:gd name="T26" fmla="*/ 186 w 598"/>
              <a:gd name="T27" fmla="*/ 652 h 652"/>
              <a:gd name="T28" fmla="*/ 241 w 598"/>
              <a:gd name="T29" fmla="*/ 604 h 652"/>
              <a:gd name="T30" fmla="*/ 351 w 598"/>
              <a:gd name="T31" fmla="*/ 652 h 652"/>
              <a:gd name="T32" fmla="*/ 447 w 598"/>
              <a:gd name="T33" fmla="*/ 590 h 652"/>
              <a:gd name="T34" fmla="*/ 522 w 598"/>
              <a:gd name="T35" fmla="*/ 542 h 652"/>
              <a:gd name="T36" fmla="*/ 570 w 598"/>
              <a:gd name="T37" fmla="*/ 446 h 652"/>
              <a:gd name="T38" fmla="*/ 536 w 598"/>
              <a:gd name="T39" fmla="*/ 391 h 652"/>
              <a:gd name="T40" fmla="*/ 563 w 598"/>
              <a:gd name="T41" fmla="*/ 350 h 652"/>
              <a:gd name="T42" fmla="*/ 598 w 598"/>
              <a:gd name="T43" fmla="*/ 288 h 652"/>
              <a:gd name="T44" fmla="*/ 584 w 598"/>
              <a:gd name="T45" fmla="*/ 192 h 652"/>
              <a:gd name="T46" fmla="*/ 447 w 598"/>
              <a:gd name="T47" fmla="*/ 96 h 652"/>
              <a:gd name="T48" fmla="*/ 433 w 598"/>
              <a:gd name="T49" fmla="*/ 69 h 6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598" h="652">
                <a:moveTo>
                  <a:pt x="433" y="69"/>
                </a:moveTo>
                <a:cubicBezTo>
                  <a:pt x="379" y="31"/>
                  <a:pt x="310" y="21"/>
                  <a:pt x="248" y="0"/>
                </a:cubicBezTo>
                <a:cubicBezTo>
                  <a:pt x="195" y="7"/>
                  <a:pt x="192" y="10"/>
                  <a:pt x="152" y="34"/>
                </a:cubicBezTo>
                <a:cubicBezTo>
                  <a:pt x="144" y="57"/>
                  <a:pt x="132" y="73"/>
                  <a:pt x="125" y="96"/>
                </a:cubicBezTo>
                <a:cubicBezTo>
                  <a:pt x="133" y="189"/>
                  <a:pt x="154" y="159"/>
                  <a:pt x="70" y="172"/>
                </a:cubicBezTo>
                <a:cubicBezTo>
                  <a:pt x="63" y="173"/>
                  <a:pt x="56" y="176"/>
                  <a:pt x="49" y="178"/>
                </a:cubicBezTo>
                <a:cubicBezTo>
                  <a:pt x="29" y="209"/>
                  <a:pt x="39" y="188"/>
                  <a:pt x="29" y="220"/>
                </a:cubicBezTo>
                <a:cubicBezTo>
                  <a:pt x="25" y="234"/>
                  <a:pt x="15" y="261"/>
                  <a:pt x="15" y="261"/>
                </a:cubicBezTo>
                <a:cubicBezTo>
                  <a:pt x="18" y="302"/>
                  <a:pt x="0" y="355"/>
                  <a:pt x="29" y="384"/>
                </a:cubicBezTo>
                <a:cubicBezTo>
                  <a:pt x="46" y="401"/>
                  <a:pt x="97" y="412"/>
                  <a:pt x="97" y="412"/>
                </a:cubicBezTo>
                <a:cubicBezTo>
                  <a:pt x="92" y="438"/>
                  <a:pt x="84" y="462"/>
                  <a:pt x="77" y="487"/>
                </a:cubicBezTo>
                <a:cubicBezTo>
                  <a:pt x="79" y="523"/>
                  <a:pt x="71" y="585"/>
                  <a:pt x="104" y="617"/>
                </a:cubicBezTo>
                <a:cubicBezTo>
                  <a:pt x="121" y="634"/>
                  <a:pt x="144" y="638"/>
                  <a:pt x="166" y="645"/>
                </a:cubicBezTo>
                <a:cubicBezTo>
                  <a:pt x="173" y="647"/>
                  <a:pt x="186" y="652"/>
                  <a:pt x="186" y="652"/>
                </a:cubicBezTo>
                <a:cubicBezTo>
                  <a:pt x="214" y="643"/>
                  <a:pt x="224" y="628"/>
                  <a:pt x="241" y="604"/>
                </a:cubicBezTo>
                <a:cubicBezTo>
                  <a:pt x="276" y="626"/>
                  <a:pt x="311" y="642"/>
                  <a:pt x="351" y="652"/>
                </a:cubicBezTo>
                <a:cubicBezTo>
                  <a:pt x="400" y="644"/>
                  <a:pt x="419" y="631"/>
                  <a:pt x="447" y="590"/>
                </a:cubicBezTo>
                <a:cubicBezTo>
                  <a:pt x="467" y="531"/>
                  <a:pt x="403" y="553"/>
                  <a:pt x="522" y="542"/>
                </a:cubicBezTo>
                <a:cubicBezTo>
                  <a:pt x="555" y="520"/>
                  <a:pt x="557" y="482"/>
                  <a:pt x="570" y="446"/>
                </a:cubicBezTo>
                <a:cubicBezTo>
                  <a:pt x="561" y="418"/>
                  <a:pt x="562" y="408"/>
                  <a:pt x="536" y="391"/>
                </a:cubicBezTo>
                <a:cubicBezTo>
                  <a:pt x="512" y="355"/>
                  <a:pt x="529" y="362"/>
                  <a:pt x="563" y="350"/>
                </a:cubicBezTo>
                <a:cubicBezTo>
                  <a:pt x="595" y="303"/>
                  <a:pt x="586" y="325"/>
                  <a:pt x="598" y="288"/>
                </a:cubicBezTo>
                <a:cubicBezTo>
                  <a:pt x="596" y="271"/>
                  <a:pt x="597" y="218"/>
                  <a:pt x="584" y="192"/>
                </a:cubicBezTo>
                <a:cubicBezTo>
                  <a:pt x="560" y="146"/>
                  <a:pt x="494" y="112"/>
                  <a:pt x="447" y="96"/>
                </a:cubicBezTo>
                <a:cubicBezTo>
                  <a:pt x="437" y="93"/>
                  <a:pt x="438" y="78"/>
                  <a:pt x="433" y="69"/>
                </a:cubicBezTo>
                <a:close/>
              </a:path>
            </a:pathLst>
          </a:custGeom>
          <a:noFill/>
          <a:ln w="12700" cap="flat" cmpd="sng">
            <a:solidFill>
              <a:schemeClr val="tx1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pattFill prst="pct5">
                  <a:fgClr>
                    <a:schemeClr val="tx1"/>
                  </a:fgClr>
                  <a:bgClr>
                    <a:srgbClr val="FFFFFF"/>
                  </a:bgClr>
                </a:patt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d-ID"/>
          </a:p>
        </p:txBody>
      </p:sp>
      <p:sp>
        <p:nvSpPr>
          <p:cNvPr id="33" name="Oval 35"/>
          <p:cNvSpPr>
            <a:spLocks noChangeArrowheads="1"/>
          </p:cNvSpPr>
          <p:nvPr/>
        </p:nvSpPr>
        <p:spPr bwMode="auto">
          <a:xfrm rot="5400000" flipV="1">
            <a:off x="5024047" y="3216729"/>
            <a:ext cx="76200" cy="762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d-ID"/>
          </a:p>
        </p:txBody>
      </p:sp>
      <p:sp>
        <p:nvSpPr>
          <p:cNvPr id="34" name="Oval 36"/>
          <p:cNvSpPr>
            <a:spLocks noChangeArrowheads="1"/>
          </p:cNvSpPr>
          <p:nvPr/>
        </p:nvSpPr>
        <p:spPr bwMode="auto">
          <a:xfrm rot="5400000" flipV="1">
            <a:off x="3663560" y="3216729"/>
            <a:ext cx="76200" cy="762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d-ID"/>
          </a:p>
        </p:txBody>
      </p:sp>
      <p:sp>
        <p:nvSpPr>
          <p:cNvPr id="35" name="Oval 37"/>
          <p:cNvSpPr>
            <a:spLocks noChangeArrowheads="1"/>
          </p:cNvSpPr>
          <p:nvPr/>
        </p:nvSpPr>
        <p:spPr bwMode="auto">
          <a:xfrm rot="5400000" flipV="1">
            <a:off x="4185847" y="3826329"/>
            <a:ext cx="76200" cy="762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d-ID"/>
          </a:p>
        </p:txBody>
      </p:sp>
      <p:sp>
        <p:nvSpPr>
          <p:cNvPr id="36" name="Oval 38"/>
          <p:cNvSpPr>
            <a:spLocks noChangeArrowheads="1"/>
          </p:cNvSpPr>
          <p:nvPr/>
        </p:nvSpPr>
        <p:spPr bwMode="auto">
          <a:xfrm rot="5400000" flipV="1">
            <a:off x="4185847" y="2835729"/>
            <a:ext cx="76200" cy="762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d-ID"/>
          </a:p>
        </p:txBody>
      </p:sp>
      <p:sp>
        <p:nvSpPr>
          <p:cNvPr id="37" name="Line 39"/>
          <p:cNvSpPr>
            <a:spLocks noChangeShapeType="1"/>
          </p:cNvSpPr>
          <p:nvPr/>
        </p:nvSpPr>
        <p:spPr bwMode="auto">
          <a:xfrm>
            <a:off x="1976047" y="3826329"/>
            <a:ext cx="2209800" cy="76200"/>
          </a:xfrm>
          <a:prstGeom prst="line">
            <a:avLst/>
          </a:prstGeom>
          <a:noFill/>
          <a:ln w="6350">
            <a:solidFill>
              <a:srgbClr val="FFCC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d-ID"/>
          </a:p>
        </p:txBody>
      </p:sp>
      <p:sp>
        <p:nvSpPr>
          <p:cNvPr id="38" name="Line 40"/>
          <p:cNvSpPr>
            <a:spLocks noChangeShapeType="1"/>
          </p:cNvSpPr>
          <p:nvPr/>
        </p:nvSpPr>
        <p:spPr bwMode="auto">
          <a:xfrm flipV="1">
            <a:off x="1976047" y="3292929"/>
            <a:ext cx="1676400" cy="533400"/>
          </a:xfrm>
          <a:prstGeom prst="line">
            <a:avLst/>
          </a:prstGeom>
          <a:noFill/>
          <a:ln w="6350">
            <a:solidFill>
              <a:srgbClr val="FFCC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d-ID"/>
          </a:p>
        </p:txBody>
      </p:sp>
      <p:sp>
        <p:nvSpPr>
          <p:cNvPr id="39" name="Line 41"/>
          <p:cNvSpPr>
            <a:spLocks noChangeShapeType="1"/>
          </p:cNvSpPr>
          <p:nvPr/>
        </p:nvSpPr>
        <p:spPr bwMode="auto">
          <a:xfrm flipV="1">
            <a:off x="1976047" y="2911929"/>
            <a:ext cx="2209800" cy="914400"/>
          </a:xfrm>
          <a:prstGeom prst="line">
            <a:avLst/>
          </a:prstGeom>
          <a:noFill/>
          <a:ln w="6350">
            <a:solidFill>
              <a:srgbClr val="FFCC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d-ID"/>
          </a:p>
        </p:txBody>
      </p:sp>
      <p:sp>
        <p:nvSpPr>
          <p:cNvPr id="40" name="Line 42"/>
          <p:cNvSpPr>
            <a:spLocks noChangeShapeType="1"/>
          </p:cNvSpPr>
          <p:nvPr/>
        </p:nvSpPr>
        <p:spPr bwMode="auto">
          <a:xfrm flipV="1">
            <a:off x="1976047" y="3292929"/>
            <a:ext cx="3048000" cy="533400"/>
          </a:xfrm>
          <a:prstGeom prst="line">
            <a:avLst/>
          </a:prstGeom>
          <a:noFill/>
          <a:ln w="6350">
            <a:solidFill>
              <a:srgbClr val="FFCC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d-ID"/>
          </a:p>
        </p:txBody>
      </p:sp>
      <p:sp>
        <p:nvSpPr>
          <p:cNvPr id="41" name="Line 43"/>
          <p:cNvSpPr>
            <a:spLocks noChangeShapeType="1"/>
          </p:cNvSpPr>
          <p:nvPr/>
        </p:nvSpPr>
        <p:spPr bwMode="auto">
          <a:xfrm>
            <a:off x="2128447" y="3445329"/>
            <a:ext cx="2057400" cy="457200"/>
          </a:xfrm>
          <a:prstGeom prst="line">
            <a:avLst/>
          </a:prstGeom>
          <a:noFill/>
          <a:ln w="6350">
            <a:solidFill>
              <a:srgbClr val="FFCC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d-ID"/>
          </a:p>
        </p:txBody>
      </p:sp>
      <p:sp>
        <p:nvSpPr>
          <p:cNvPr id="42" name="Line 44"/>
          <p:cNvSpPr>
            <a:spLocks noChangeShapeType="1"/>
          </p:cNvSpPr>
          <p:nvPr/>
        </p:nvSpPr>
        <p:spPr bwMode="auto">
          <a:xfrm flipV="1">
            <a:off x="2128447" y="3292929"/>
            <a:ext cx="1524000" cy="152400"/>
          </a:xfrm>
          <a:prstGeom prst="line">
            <a:avLst/>
          </a:prstGeom>
          <a:noFill/>
          <a:ln w="6350">
            <a:solidFill>
              <a:srgbClr val="FFCC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d-ID"/>
          </a:p>
        </p:txBody>
      </p:sp>
      <p:sp>
        <p:nvSpPr>
          <p:cNvPr id="44" name="Line 45"/>
          <p:cNvSpPr>
            <a:spLocks noChangeShapeType="1"/>
          </p:cNvSpPr>
          <p:nvPr/>
        </p:nvSpPr>
        <p:spPr bwMode="auto">
          <a:xfrm flipV="1">
            <a:off x="2128447" y="2911929"/>
            <a:ext cx="2057400" cy="533400"/>
          </a:xfrm>
          <a:prstGeom prst="line">
            <a:avLst/>
          </a:prstGeom>
          <a:noFill/>
          <a:ln w="6350">
            <a:solidFill>
              <a:srgbClr val="FFCC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d-ID"/>
          </a:p>
        </p:txBody>
      </p:sp>
      <p:sp>
        <p:nvSpPr>
          <p:cNvPr id="45" name="Line 46"/>
          <p:cNvSpPr>
            <a:spLocks noChangeShapeType="1"/>
          </p:cNvSpPr>
          <p:nvPr/>
        </p:nvSpPr>
        <p:spPr bwMode="auto">
          <a:xfrm flipV="1">
            <a:off x="2128447" y="3292929"/>
            <a:ext cx="2895600" cy="152400"/>
          </a:xfrm>
          <a:prstGeom prst="line">
            <a:avLst/>
          </a:prstGeom>
          <a:noFill/>
          <a:ln w="6350">
            <a:solidFill>
              <a:srgbClr val="FFCC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d-ID"/>
          </a:p>
        </p:txBody>
      </p:sp>
      <p:sp>
        <p:nvSpPr>
          <p:cNvPr id="46" name="Line 47"/>
          <p:cNvSpPr>
            <a:spLocks noChangeShapeType="1"/>
          </p:cNvSpPr>
          <p:nvPr/>
        </p:nvSpPr>
        <p:spPr bwMode="auto">
          <a:xfrm>
            <a:off x="1061647" y="3521529"/>
            <a:ext cx="3124200" cy="381000"/>
          </a:xfrm>
          <a:prstGeom prst="line">
            <a:avLst/>
          </a:prstGeom>
          <a:noFill/>
          <a:ln w="6350">
            <a:solidFill>
              <a:srgbClr val="FFCC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d-ID"/>
          </a:p>
        </p:txBody>
      </p:sp>
      <p:sp>
        <p:nvSpPr>
          <p:cNvPr id="47" name="Line 48"/>
          <p:cNvSpPr>
            <a:spLocks noChangeShapeType="1"/>
          </p:cNvSpPr>
          <p:nvPr/>
        </p:nvSpPr>
        <p:spPr bwMode="auto">
          <a:xfrm flipV="1">
            <a:off x="1061647" y="3292929"/>
            <a:ext cx="3962400" cy="228600"/>
          </a:xfrm>
          <a:prstGeom prst="line">
            <a:avLst/>
          </a:prstGeom>
          <a:noFill/>
          <a:ln w="6350">
            <a:solidFill>
              <a:srgbClr val="FFCC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d-ID"/>
          </a:p>
        </p:txBody>
      </p:sp>
      <p:sp>
        <p:nvSpPr>
          <p:cNvPr id="58" name="Line 49"/>
          <p:cNvSpPr>
            <a:spLocks noChangeShapeType="1"/>
          </p:cNvSpPr>
          <p:nvPr/>
        </p:nvSpPr>
        <p:spPr bwMode="auto">
          <a:xfrm flipV="1">
            <a:off x="1061647" y="2911929"/>
            <a:ext cx="3124200" cy="609600"/>
          </a:xfrm>
          <a:prstGeom prst="line">
            <a:avLst/>
          </a:prstGeom>
          <a:noFill/>
          <a:ln w="6350">
            <a:solidFill>
              <a:srgbClr val="FFCC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d-ID"/>
          </a:p>
        </p:txBody>
      </p:sp>
      <p:sp>
        <p:nvSpPr>
          <p:cNvPr id="59" name="Line 50"/>
          <p:cNvSpPr>
            <a:spLocks noChangeShapeType="1"/>
          </p:cNvSpPr>
          <p:nvPr/>
        </p:nvSpPr>
        <p:spPr bwMode="auto">
          <a:xfrm flipV="1">
            <a:off x="1061647" y="3292929"/>
            <a:ext cx="2590800" cy="228600"/>
          </a:xfrm>
          <a:prstGeom prst="line">
            <a:avLst/>
          </a:prstGeom>
          <a:noFill/>
          <a:ln w="6350">
            <a:solidFill>
              <a:srgbClr val="FFCC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d-ID"/>
          </a:p>
        </p:txBody>
      </p:sp>
      <p:sp>
        <p:nvSpPr>
          <p:cNvPr id="60" name="Line 51"/>
          <p:cNvSpPr>
            <a:spLocks noChangeShapeType="1"/>
          </p:cNvSpPr>
          <p:nvPr/>
        </p:nvSpPr>
        <p:spPr bwMode="auto">
          <a:xfrm>
            <a:off x="1899847" y="3064329"/>
            <a:ext cx="2286000" cy="838200"/>
          </a:xfrm>
          <a:prstGeom prst="line">
            <a:avLst/>
          </a:prstGeom>
          <a:noFill/>
          <a:ln w="6350">
            <a:solidFill>
              <a:srgbClr val="FFCC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d-ID"/>
          </a:p>
        </p:txBody>
      </p:sp>
      <p:sp>
        <p:nvSpPr>
          <p:cNvPr id="61" name="Line 52"/>
          <p:cNvSpPr>
            <a:spLocks noChangeShapeType="1"/>
          </p:cNvSpPr>
          <p:nvPr/>
        </p:nvSpPr>
        <p:spPr bwMode="auto">
          <a:xfrm>
            <a:off x="1899847" y="3064329"/>
            <a:ext cx="1752600" cy="228600"/>
          </a:xfrm>
          <a:prstGeom prst="line">
            <a:avLst/>
          </a:prstGeom>
          <a:noFill/>
          <a:ln w="6350">
            <a:solidFill>
              <a:srgbClr val="FFCC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d-ID"/>
          </a:p>
        </p:txBody>
      </p:sp>
      <p:sp>
        <p:nvSpPr>
          <p:cNvPr id="62" name="Line 53"/>
          <p:cNvSpPr>
            <a:spLocks noChangeShapeType="1"/>
          </p:cNvSpPr>
          <p:nvPr/>
        </p:nvSpPr>
        <p:spPr bwMode="auto">
          <a:xfrm flipV="1">
            <a:off x="1899847" y="2911929"/>
            <a:ext cx="2286000" cy="152400"/>
          </a:xfrm>
          <a:prstGeom prst="line">
            <a:avLst/>
          </a:prstGeom>
          <a:noFill/>
          <a:ln w="6350">
            <a:solidFill>
              <a:srgbClr val="FFCC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d-ID"/>
          </a:p>
        </p:txBody>
      </p:sp>
      <p:sp>
        <p:nvSpPr>
          <p:cNvPr id="63" name="Line 54"/>
          <p:cNvSpPr>
            <a:spLocks noChangeShapeType="1"/>
          </p:cNvSpPr>
          <p:nvPr/>
        </p:nvSpPr>
        <p:spPr bwMode="auto">
          <a:xfrm>
            <a:off x="1899847" y="3064329"/>
            <a:ext cx="3124200" cy="228600"/>
          </a:xfrm>
          <a:prstGeom prst="line">
            <a:avLst/>
          </a:prstGeom>
          <a:noFill/>
          <a:ln w="6350">
            <a:solidFill>
              <a:srgbClr val="FFCC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263552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2A8DADA5-CCC5-8849-A42B-83A34F39867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11377" b="11377"/>
          <a:stretch>
            <a:fillRect/>
          </a:stretch>
        </p:blipFill>
        <p:spPr/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5F1EF2B1-3524-7B4C-88DB-E8E2BF5F4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Hierarchical Clustering</a:t>
            </a:r>
          </a:p>
        </p:txBody>
      </p:sp>
    </p:spTree>
    <p:extLst>
      <p:ext uri="{BB962C8B-B14F-4D97-AF65-F5344CB8AC3E}">
        <p14:creationId xmlns:p14="http://schemas.microsoft.com/office/powerpoint/2010/main" val="5502678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85E5CBC-6DA9-4BCE-8278-9E99760F5423}"/>
              </a:ext>
            </a:extLst>
          </p:cNvPr>
          <p:cNvSpPr txBox="1">
            <a:spLocks/>
          </p:cNvSpPr>
          <p:nvPr/>
        </p:nvSpPr>
        <p:spPr>
          <a:xfrm>
            <a:off x="343481" y="1278100"/>
            <a:ext cx="9473850" cy="777050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 err="1">
                <a:solidFill>
                  <a:srgbClr val="002060"/>
                </a:solidFill>
                <a:latin typeface="Myriad Pro" panose="020B0503030403020204" pitchFamily="34" charset="0"/>
                <a:cs typeface="Myriad Arabic" panose="01010101010101010101" pitchFamily="50" charset="-78"/>
              </a:rPr>
              <a:t>Menghitung</a:t>
            </a:r>
            <a:r>
              <a:rPr lang="en-US" sz="4400" b="1" dirty="0">
                <a:solidFill>
                  <a:srgbClr val="002060"/>
                </a:solidFill>
                <a:latin typeface="Myriad Pro" panose="020B0503030403020204" pitchFamily="34" charset="0"/>
                <a:cs typeface="Myriad Arabic" panose="01010101010101010101" pitchFamily="50" charset="-78"/>
              </a:rPr>
              <a:t> </a:t>
            </a:r>
            <a:r>
              <a:rPr lang="en-US" sz="4400" b="1" dirty="0" err="1">
                <a:solidFill>
                  <a:srgbClr val="002060"/>
                </a:solidFill>
                <a:latin typeface="Myriad Pro" panose="020B0503030403020204" pitchFamily="34" charset="0"/>
                <a:cs typeface="Myriad Arabic" panose="01010101010101010101" pitchFamily="50" charset="-78"/>
              </a:rPr>
              <a:t>jarak</a:t>
            </a:r>
            <a:r>
              <a:rPr lang="en-US" sz="4400" b="1" dirty="0">
                <a:solidFill>
                  <a:srgbClr val="002060"/>
                </a:solidFill>
                <a:latin typeface="Myriad Pro" panose="020B0503030403020204" pitchFamily="34" charset="0"/>
                <a:cs typeface="Myriad Arabic" panose="01010101010101010101" pitchFamily="50" charset="-78"/>
              </a:rPr>
              <a:t> </a:t>
            </a:r>
            <a:r>
              <a:rPr lang="en-US" sz="4400" b="1" dirty="0" err="1">
                <a:solidFill>
                  <a:srgbClr val="002060"/>
                </a:solidFill>
                <a:latin typeface="Myriad Pro" panose="020B0503030403020204" pitchFamily="34" charset="0"/>
                <a:cs typeface="Myriad Arabic" panose="01010101010101010101" pitchFamily="50" charset="-78"/>
              </a:rPr>
              <a:t>antar</a:t>
            </a:r>
            <a:r>
              <a:rPr lang="en-US" sz="4400" b="1" dirty="0">
                <a:solidFill>
                  <a:srgbClr val="002060"/>
                </a:solidFill>
                <a:latin typeface="Myriad Pro" panose="020B0503030403020204" pitchFamily="34" charset="0"/>
                <a:cs typeface="Myriad Arabic" panose="01010101010101010101" pitchFamily="50" charset="-78"/>
              </a:rPr>
              <a:t> cluster</a:t>
            </a:r>
            <a:endParaRPr lang="en-ID" sz="4400" b="1" dirty="0">
              <a:solidFill>
                <a:srgbClr val="002060"/>
              </a:solidFill>
              <a:latin typeface="Myriad Pro" panose="020B0503030403020204" pitchFamily="34" charset="0"/>
              <a:cs typeface="Myriad Arabic" panose="01010101010101010101" pitchFamily="50" charset="-78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F012A2E-4D68-42D5-A5E8-7CF6761E153C}"/>
              </a:ext>
            </a:extLst>
          </p:cNvPr>
          <p:cNvSpPr/>
          <p:nvPr/>
        </p:nvSpPr>
        <p:spPr>
          <a:xfrm>
            <a:off x="-144162" y="6435707"/>
            <a:ext cx="12480324" cy="42229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DC53D252-6C21-4A1F-86DB-73FE89E5050A}"/>
              </a:ext>
            </a:extLst>
          </p:cNvPr>
          <p:cNvSpPr txBox="1"/>
          <p:nvPr/>
        </p:nvSpPr>
        <p:spPr>
          <a:xfrm>
            <a:off x="868181" y="6472778"/>
            <a:ext cx="3916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Raleway SemiBold" panose="020B0703030101060003" pitchFamily="34" charset="0"/>
              </a:rPr>
              <a:t>www.its.ac.id</a:t>
            </a:r>
            <a:endParaRPr lang="id-ID" sz="1400" dirty="0">
              <a:solidFill>
                <a:schemeClr val="bg1"/>
              </a:solidFill>
              <a:latin typeface="Raleway SemiBold" panose="020B0703030101060003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61DCD36-B555-448B-BF35-7C58404BDE89}"/>
              </a:ext>
            </a:extLst>
          </p:cNvPr>
          <p:cNvGrpSpPr/>
          <p:nvPr/>
        </p:nvGrpSpPr>
        <p:grpSpPr>
          <a:xfrm>
            <a:off x="343482" y="6589488"/>
            <a:ext cx="276847" cy="99072"/>
            <a:chOff x="258233" y="6589488"/>
            <a:chExt cx="276847" cy="99072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9F74CCD-91CC-474C-9098-A126577B76C8}"/>
                </a:ext>
              </a:extLst>
            </p:cNvPr>
            <p:cNvSpPr/>
            <p:nvPr/>
          </p:nvSpPr>
          <p:spPr>
            <a:xfrm>
              <a:off x="258233" y="6589488"/>
              <a:ext cx="106347" cy="99072"/>
            </a:xfrm>
            <a:prstGeom prst="ellipse">
              <a:avLst/>
            </a:prstGeom>
            <a:solidFill>
              <a:srgbClr val="F5AA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E84121F-F34F-4D5B-A529-419C0668AC66}"/>
                </a:ext>
              </a:extLst>
            </p:cNvPr>
            <p:cNvSpPr/>
            <p:nvPr/>
          </p:nvSpPr>
          <p:spPr>
            <a:xfrm>
              <a:off x="428733" y="6589488"/>
              <a:ext cx="106347" cy="99072"/>
            </a:xfrm>
            <a:prstGeom prst="ellipse">
              <a:avLst/>
            </a:prstGeom>
            <a:solidFill>
              <a:srgbClr val="FFC4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sp>
        <p:nvSpPr>
          <p:cNvPr id="11" name="TextBox 2">
            <a:extLst>
              <a:ext uri="{FF2B5EF4-FFF2-40B4-BE49-F238E27FC236}">
                <a16:creationId xmlns:a16="http://schemas.microsoft.com/office/drawing/2014/main" id="{315EEE01-1E88-4516-AE4F-6764A7B8AA5C}"/>
              </a:ext>
            </a:extLst>
          </p:cNvPr>
          <p:cNvSpPr txBox="1"/>
          <p:nvPr/>
        </p:nvSpPr>
        <p:spPr>
          <a:xfrm>
            <a:off x="5405177" y="6477576"/>
            <a:ext cx="66368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  <a:latin typeface="Myriad Pro" panose="020B0503030403020204" pitchFamily="34" charset="0"/>
              </a:rPr>
              <a:t>INSTITUT TEKNOLOGI SEPULUH NOPEMBER, Surabaya - Indonesia</a:t>
            </a:r>
            <a:endParaRPr lang="id-ID" sz="1400" dirty="0">
              <a:solidFill>
                <a:schemeClr val="bg1"/>
              </a:solidFill>
              <a:latin typeface="Myriad Pro" panose="020B0503030403020204" pitchFamily="34" charset="0"/>
            </a:endParaRPr>
          </a:p>
        </p:txBody>
      </p:sp>
      <p:pic>
        <p:nvPicPr>
          <p:cNvPr id="12" name="Picture 11" descr="A close up of a sign&#10;&#10;Description automatically generated">
            <a:extLst>
              <a:ext uri="{FF2B5EF4-FFF2-40B4-BE49-F238E27FC236}">
                <a16:creationId xmlns:a16="http://schemas.microsoft.com/office/drawing/2014/main" id="{A46A2963-99E8-47CB-87C1-88B6FAD6AA1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040" y="166037"/>
            <a:ext cx="622489" cy="622489"/>
          </a:xfrm>
          <a:prstGeom prst="rect">
            <a:avLst/>
          </a:prstGeom>
        </p:spPr>
      </p:pic>
      <p:pic>
        <p:nvPicPr>
          <p:cNvPr id="13" name="Picture 12" descr="A picture containing drawing&#10;&#10;Description automatically generated">
            <a:extLst>
              <a:ext uri="{FF2B5EF4-FFF2-40B4-BE49-F238E27FC236}">
                <a16:creationId xmlns:a16="http://schemas.microsoft.com/office/drawing/2014/main" id="{34EB5CF5-C53B-4A0F-B313-15C81F2C5CA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757" y="275191"/>
            <a:ext cx="549401" cy="54940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E2D200F-29AF-402E-8F59-BBDB67CDC5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5954" y="-663866"/>
            <a:ext cx="6746944" cy="2463637"/>
          </a:xfrm>
          <a:prstGeom prst="rect">
            <a:avLst/>
          </a:prstGeom>
        </p:spPr>
      </p:pic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8AD83D92-31A0-4196-91D7-A515AC15AF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3481" y="2253279"/>
            <a:ext cx="11485661" cy="3923684"/>
          </a:xfrm>
        </p:spPr>
        <p:txBody>
          <a:bodyPr>
            <a:normAutofit/>
          </a:bodyPr>
          <a:lstStyle/>
          <a:p>
            <a:pPr>
              <a:buFontTx/>
              <a:buChar char="•"/>
            </a:pPr>
            <a:endParaRPr lang="en-US" altLang="id-ID" sz="2400" dirty="0"/>
          </a:p>
          <a:p>
            <a:pPr marL="0" indent="0">
              <a:buNone/>
            </a:pPr>
            <a:endParaRPr lang="id-ID" sz="2400" b="1" u="sng" dirty="0"/>
          </a:p>
          <a:p>
            <a:pPr marL="0" indent="0">
              <a:buNone/>
            </a:pPr>
            <a:endParaRPr lang="id-ID" sz="2400" b="1" u="sng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EA875E6-8C57-402D-8B87-39F804B2729F}"/>
              </a:ext>
            </a:extLst>
          </p:cNvPr>
          <p:cNvSpPr/>
          <p:nvPr/>
        </p:nvSpPr>
        <p:spPr>
          <a:xfrm>
            <a:off x="0" y="1477240"/>
            <a:ext cx="343481" cy="422293"/>
          </a:xfrm>
          <a:prstGeom prst="rect">
            <a:avLst/>
          </a:prstGeom>
          <a:solidFill>
            <a:srgbClr val="F5AA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31"/>
          <p:cNvSpPr>
            <a:spLocks noChangeArrowheads="1"/>
          </p:cNvSpPr>
          <p:nvPr/>
        </p:nvSpPr>
        <p:spPr bwMode="auto">
          <a:xfrm>
            <a:off x="5742213" y="2683329"/>
            <a:ext cx="5791200" cy="3124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342900" indent="-3429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itchFamily="34" charset="0"/>
              <a:buChar char="–"/>
              <a:defRPr sz="24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itchFamily="2" charset="2"/>
              <a:buChar char="u"/>
              <a:defRPr sz="20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US" altLang="id-ID" sz="2400" dirty="0"/>
              <a:t>MIN</a:t>
            </a:r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US" altLang="id-ID" sz="2400" dirty="0"/>
              <a:t>MAX</a:t>
            </a:r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US" altLang="id-ID" sz="2400" dirty="0"/>
              <a:t>Group Average</a:t>
            </a:r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US" altLang="id-ID" sz="2400" b="1" dirty="0">
                <a:solidFill>
                  <a:srgbClr val="FF0000"/>
                </a:solidFill>
              </a:rPr>
              <a:t>Distance Between Centroids</a:t>
            </a:r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US" altLang="id-ID" sz="2400" dirty="0" err="1"/>
              <a:t>Metode</a:t>
            </a:r>
            <a:r>
              <a:rPr lang="en-US" altLang="id-ID" sz="2400" dirty="0"/>
              <a:t> lain </a:t>
            </a:r>
            <a:r>
              <a:rPr lang="en-US" altLang="id-ID" sz="2400" dirty="0" err="1"/>
              <a:t>menggunakan</a:t>
            </a:r>
            <a:r>
              <a:rPr lang="en-US" altLang="id-ID" sz="2400" dirty="0"/>
              <a:t> </a:t>
            </a:r>
            <a:r>
              <a:rPr lang="en-US" altLang="id-ID" sz="2400" dirty="0" err="1"/>
              <a:t>fungsi</a:t>
            </a:r>
            <a:r>
              <a:rPr lang="en-US" altLang="id-ID" sz="2400" dirty="0"/>
              <a:t> </a:t>
            </a:r>
            <a:r>
              <a:rPr lang="en-US" altLang="id-ID" sz="2400" dirty="0" err="1"/>
              <a:t>objektif</a:t>
            </a:r>
            <a:endParaRPr lang="en-US" altLang="id-ID" sz="2400" dirty="0"/>
          </a:p>
          <a:p>
            <a:pPr lvl="1">
              <a:spcBef>
                <a:spcPts val="200"/>
              </a:spcBef>
              <a:spcAft>
                <a:spcPts val="200"/>
              </a:spcAft>
            </a:pPr>
            <a:r>
              <a:rPr lang="en-US" altLang="id-ID" sz="2000" dirty="0" err="1"/>
              <a:t>Metode</a:t>
            </a:r>
            <a:r>
              <a:rPr lang="en-US" altLang="id-ID" sz="2000" dirty="0"/>
              <a:t> Ward’s </a:t>
            </a:r>
            <a:r>
              <a:rPr lang="en-US" altLang="id-ID" sz="2000" dirty="0" err="1"/>
              <a:t>menggunakan</a:t>
            </a:r>
            <a:r>
              <a:rPr lang="en-US" altLang="id-ID" sz="2000" dirty="0"/>
              <a:t> squared error</a:t>
            </a:r>
          </a:p>
        </p:txBody>
      </p:sp>
      <p:sp>
        <p:nvSpPr>
          <p:cNvPr id="48" name="Line 2"/>
          <p:cNvSpPr>
            <a:spLocks noChangeShapeType="1"/>
          </p:cNvSpPr>
          <p:nvPr/>
        </p:nvSpPr>
        <p:spPr bwMode="auto">
          <a:xfrm flipV="1">
            <a:off x="1518847" y="3535680"/>
            <a:ext cx="2895600" cy="0"/>
          </a:xfrm>
          <a:prstGeom prst="line">
            <a:avLst/>
          </a:prstGeom>
          <a:noFill/>
          <a:ln w="25400">
            <a:solidFill>
              <a:srgbClr val="FFCC00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d-ID"/>
          </a:p>
        </p:txBody>
      </p:sp>
      <p:sp>
        <p:nvSpPr>
          <p:cNvPr id="49" name="Freeform 3" descr="5%"/>
          <p:cNvSpPr>
            <a:spLocks/>
          </p:cNvSpPr>
          <p:nvPr/>
        </p:nvSpPr>
        <p:spPr bwMode="auto">
          <a:xfrm rot="-5400000">
            <a:off x="610004" y="2844324"/>
            <a:ext cx="1828800" cy="1382713"/>
          </a:xfrm>
          <a:custGeom>
            <a:avLst/>
            <a:gdLst>
              <a:gd name="T0" fmla="*/ 433 w 598"/>
              <a:gd name="T1" fmla="*/ 69 h 652"/>
              <a:gd name="T2" fmla="*/ 248 w 598"/>
              <a:gd name="T3" fmla="*/ 0 h 652"/>
              <a:gd name="T4" fmla="*/ 152 w 598"/>
              <a:gd name="T5" fmla="*/ 34 h 652"/>
              <a:gd name="T6" fmla="*/ 125 w 598"/>
              <a:gd name="T7" fmla="*/ 96 h 652"/>
              <a:gd name="T8" fmla="*/ 70 w 598"/>
              <a:gd name="T9" fmla="*/ 172 h 652"/>
              <a:gd name="T10" fmla="*/ 49 w 598"/>
              <a:gd name="T11" fmla="*/ 178 h 652"/>
              <a:gd name="T12" fmla="*/ 29 w 598"/>
              <a:gd name="T13" fmla="*/ 220 h 652"/>
              <a:gd name="T14" fmla="*/ 15 w 598"/>
              <a:gd name="T15" fmla="*/ 261 h 652"/>
              <a:gd name="T16" fmla="*/ 29 w 598"/>
              <a:gd name="T17" fmla="*/ 384 h 652"/>
              <a:gd name="T18" fmla="*/ 97 w 598"/>
              <a:gd name="T19" fmla="*/ 412 h 652"/>
              <a:gd name="T20" fmla="*/ 77 w 598"/>
              <a:gd name="T21" fmla="*/ 487 h 652"/>
              <a:gd name="T22" fmla="*/ 104 w 598"/>
              <a:gd name="T23" fmla="*/ 617 h 652"/>
              <a:gd name="T24" fmla="*/ 166 w 598"/>
              <a:gd name="T25" fmla="*/ 645 h 652"/>
              <a:gd name="T26" fmla="*/ 186 w 598"/>
              <a:gd name="T27" fmla="*/ 652 h 652"/>
              <a:gd name="T28" fmla="*/ 241 w 598"/>
              <a:gd name="T29" fmla="*/ 604 h 652"/>
              <a:gd name="T30" fmla="*/ 351 w 598"/>
              <a:gd name="T31" fmla="*/ 652 h 652"/>
              <a:gd name="T32" fmla="*/ 447 w 598"/>
              <a:gd name="T33" fmla="*/ 590 h 652"/>
              <a:gd name="T34" fmla="*/ 522 w 598"/>
              <a:gd name="T35" fmla="*/ 542 h 652"/>
              <a:gd name="T36" fmla="*/ 570 w 598"/>
              <a:gd name="T37" fmla="*/ 446 h 652"/>
              <a:gd name="T38" fmla="*/ 536 w 598"/>
              <a:gd name="T39" fmla="*/ 391 h 652"/>
              <a:gd name="T40" fmla="*/ 563 w 598"/>
              <a:gd name="T41" fmla="*/ 350 h 652"/>
              <a:gd name="T42" fmla="*/ 598 w 598"/>
              <a:gd name="T43" fmla="*/ 288 h 652"/>
              <a:gd name="T44" fmla="*/ 584 w 598"/>
              <a:gd name="T45" fmla="*/ 192 h 652"/>
              <a:gd name="T46" fmla="*/ 447 w 598"/>
              <a:gd name="T47" fmla="*/ 96 h 652"/>
              <a:gd name="T48" fmla="*/ 433 w 598"/>
              <a:gd name="T49" fmla="*/ 69 h 6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598" h="652">
                <a:moveTo>
                  <a:pt x="433" y="69"/>
                </a:moveTo>
                <a:cubicBezTo>
                  <a:pt x="379" y="31"/>
                  <a:pt x="310" y="21"/>
                  <a:pt x="248" y="0"/>
                </a:cubicBezTo>
                <a:cubicBezTo>
                  <a:pt x="195" y="7"/>
                  <a:pt x="192" y="10"/>
                  <a:pt x="152" y="34"/>
                </a:cubicBezTo>
                <a:cubicBezTo>
                  <a:pt x="144" y="57"/>
                  <a:pt x="132" y="73"/>
                  <a:pt x="125" y="96"/>
                </a:cubicBezTo>
                <a:cubicBezTo>
                  <a:pt x="133" y="189"/>
                  <a:pt x="154" y="159"/>
                  <a:pt x="70" y="172"/>
                </a:cubicBezTo>
                <a:cubicBezTo>
                  <a:pt x="63" y="173"/>
                  <a:pt x="56" y="176"/>
                  <a:pt x="49" y="178"/>
                </a:cubicBezTo>
                <a:cubicBezTo>
                  <a:pt x="29" y="209"/>
                  <a:pt x="39" y="188"/>
                  <a:pt x="29" y="220"/>
                </a:cubicBezTo>
                <a:cubicBezTo>
                  <a:pt x="25" y="234"/>
                  <a:pt x="15" y="261"/>
                  <a:pt x="15" y="261"/>
                </a:cubicBezTo>
                <a:cubicBezTo>
                  <a:pt x="18" y="302"/>
                  <a:pt x="0" y="355"/>
                  <a:pt x="29" y="384"/>
                </a:cubicBezTo>
                <a:cubicBezTo>
                  <a:pt x="46" y="401"/>
                  <a:pt x="97" y="412"/>
                  <a:pt x="97" y="412"/>
                </a:cubicBezTo>
                <a:cubicBezTo>
                  <a:pt x="92" y="438"/>
                  <a:pt x="84" y="462"/>
                  <a:pt x="77" y="487"/>
                </a:cubicBezTo>
                <a:cubicBezTo>
                  <a:pt x="79" y="523"/>
                  <a:pt x="71" y="585"/>
                  <a:pt x="104" y="617"/>
                </a:cubicBezTo>
                <a:cubicBezTo>
                  <a:pt x="121" y="634"/>
                  <a:pt x="144" y="638"/>
                  <a:pt x="166" y="645"/>
                </a:cubicBezTo>
                <a:cubicBezTo>
                  <a:pt x="173" y="647"/>
                  <a:pt x="186" y="652"/>
                  <a:pt x="186" y="652"/>
                </a:cubicBezTo>
                <a:cubicBezTo>
                  <a:pt x="214" y="643"/>
                  <a:pt x="224" y="628"/>
                  <a:pt x="241" y="604"/>
                </a:cubicBezTo>
                <a:cubicBezTo>
                  <a:pt x="276" y="626"/>
                  <a:pt x="311" y="642"/>
                  <a:pt x="351" y="652"/>
                </a:cubicBezTo>
                <a:cubicBezTo>
                  <a:pt x="400" y="644"/>
                  <a:pt x="419" y="631"/>
                  <a:pt x="447" y="590"/>
                </a:cubicBezTo>
                <a:cubicBezTo>
                  <a:pt x="467" y="531"/>
                  <a:pt x="403" y="553"/>
                  <a:pt x="522" y="542"/>
                </a:cubicBezTo>
                <a:cubicBezTo>
                  <a:pt x="555" y="520"/>
                  <a:pt x="557" y="482"/>
                  <a:pt x="570" y="446"/>
                </a:cubicBezTo>
                <a:cubicBezTo>
                  <a:pt x="561" y="418"/>
                  <a:pt x="562" y="408"/>
                  <a:pt x="536" y="391"/>
                </a:cubicBezTo>
                <a:cubicBezTo>
                  <a:pt x="512" y="355"/>
                  <a:pt x="529" y="362"/>
                  <a:pt x="563" y="350"/>
                </a:cubicBezTo>
                <a:cubicBezTo>
                  <a:pt x="595" y="303"/>
                  <a:pt x="586" y="325"/>
                  <a:pt x="598" y="288"/>
                </a:cubicBezTo>
                <a:cubicBezTo>
                  <a:pt x="596" y="271"/>
                  <a:pt x="597" y="218"/>
                  <a:pt x="584" y="192"/>
                </a:cubicBezTo>
                <a:cubicBezTo>
                  <a:pt x="560" y="146"/>
                  <a:pt x="494" y="112"/>
                  <a:pt x="447" y="96"/>
                </a:cubicBezTo>
                <a:cubicBezTo>
                  <a:pt x="437" y="93"/>
                  <a:pt x="438" y="78"/>
                  <a:pt x="433" y="69"/>
                </a:cubicBezTo>
                <a:close/>
              </a:path>
            </a:pathLst>
          </a:custGeom>
          <a:noFill/>
          <a:ln w="12700" cap="flat" cmpd="sng">
            <a:solidFill>
              <a:schemeClr val="tx1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pattFill prst="pct5">
                  <a:fgClr>
                    <a:schemeClr val="tx1"/>
                  </a:fgClr>
                  <a:bgClr>
                    <a:srgbClr val="FFFFFF"/>
                  </a:bgClr>
                </a:patt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d-ID"/>
          </a:p>
        </p:txBody>
      </p:sp>
      <p:sp>
        <p:nvSpPr>
          <p:cNvPr id="50" name="Oval 31"/>
          <p:cNvSpPr>
            <a:spLocks noChangeArrowheads="1"/>
          </p:cNvSpPr>
          <p:nvPr/>
        </p:nvSpPr>
        <p:spPr bwMode="auto">
          <a:xfrm rot="-5400000">
            <a:off x="1899847" y="3764280"/>
            <a:ext cx="76200" cy="762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d-ID"/>
          </a:p>
        </p:txBody>
      </p:sp>
      <p:sp>
        <p:nvSpPr>
          <p:cNvPr id="51" name="Oval 32"/>
          <p:cNvSpPr>
            <a:spLocks noChangeArrowheads="1"/>
          </p:cNvSpPr>
          <p:nvPr/>
        </p:nvSpPr>
        <p:spPr bwMode="auto">
          <a:xfrm rot="-5400000">
            <a:off x="1823647" y="3002280"/>
            <a:ext cx="76200" cy="762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d-ID"/>
          </a:p>
        </p:txBody>
      </p:sp>
      <p:sp>
        <p:nvSpPr>
          <p:cNvPr id="52" name="Oval 33"/>
          <p:cNvSpPr>
            <a:spLocks noChangeArrowheads="1"/>
          </p:cNvSpPr>
          <p:nvPr/>
        </p:nvSpPr>
        <p:spPr bwMode="auto">
          <a:xfrm rot="-5400000">
            <a:off x="985447" y="3459480"/>
            <a:ext cx="76200" cy="762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d-ID"/>
          </a:p>
        </p:txBody>
      </p:sp>
      <p:sp>
        <p:nvSpPr>
          <p:cNvPr id="53" name="Oval 34"/>
          <p:cNvSpPr>
            <a:spLocks noChangeArrowheads="1"/>
          </p:cNvSpPr>
          <p:nvPr/>
        </p:nvSpPr>
        <p:spPr bwMode="auto">
          <a:xfrm rot="-5400000">
            <a:off x="2050660" y="3305493"/>
            <a:ext cx="76200" cy="762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d-ID"/>
          </a:p>
        </p:txBody>
      </p:sp>
      <p:sp>
        <p:nvSpPr>
          <p:cNvPr id="54" name="Freeform 35" descr="5%"/>
          <p:cNvSpPr>
            <a:spLocks/>
          </p:cNvSpPr>
          <p:nvPr/>
        </p:nvSpPr>
        <p:spPr bwMode="auto">
          <a:xfrm rot="5400000" flipV="1">
            <a:off x="3500047" y="2697480"/>
            <a:ext cx="1828800" cy="1676400"/>
          </a:xfrm>
          <a:custGeom>
            <a:avLst/>
            <a:gdLst>
              <a:gd name="T0" fmla="*/ 433 w 598"/>
              <a:gd name="T1" fmla="*/ 69 h 652"/>
              <a:gd name="T2" fmla="*/ 248 w 598"/>
              <a:gd name="T3" fmla="*/ 0 h 652"/>
              <a:gd name="T4" fmla="*/ 152 w 598"/>
              <a:gd name="T5" fmla="*/ 34 h 652"/>
              <a:gd name="T6" fmla="*/ 125 w 598"/>
              <a:gd name="T7" fmla="*/ 96 h 652"/>
              <a:gd name="T8" fmla="*/ 70 w 598"/>
              <a:gd name="T9" fmla="*/ 172 h 652"/>
              <a:gd name="T10" fmla="*/ 49 w 598"/>
              <a:gd name="T11" fmla="*/ 178 h 652"/>
              <a:gd name="T12" fmla="*/ 29 w 598"/>
              <a:gd name="T13" fmla="*/ 220 h 652"/>
              <a:gd name="T14" fmla="*/ 15 w 598"/>
              <a:gd name="T15" fmla="*/ 261 h 652"/>
              <a:gd name="T16" fmla="*/ 29 w 598"/>
              <a:gd name="T17" fmla="*/ 384 h 652"/>
              <a:gd name="T18" fmla="*/ 97 w 598"/>
              <a:gd name="T19" fmla="*/ 412 h 652"/>
              <a:gd name="T20" fmla="*/ 77 w 598"/>
              <a:gd name="T21" fmla="*/ 487 h 652"/>
              <a:gd name="T22" fmla="*/ 104 w 598"/>
              <a:gd name="T23" fmla="*/ 617 h 652"/>
              <a:gd name="T24" fmla="*/ 166 w 598"/>
              <a:gd name="T25" fmla="*/ 645 h 652"/>
              <a:gd name="T26" fmla="*/ 186 w 598"/>
              <a:gd name="T27" fmla="*/ 652 h 652"/>
              <a:gd name="T28" fmla="*/ 241 w 598"/>
              <a:gd name="T29" fmla="*/ 604 h 652"/>
              <a:gd name="T30" fmla="*/ 351 w 598"/>
              <a:gd name="T31" fmla="*/ 652 h 652"/>
              <a:gd name="T32" fmla="*/ 447 w 598"/>
              <a:gd name="T33" fmla="*/ 590 h 652"/>
              <a:gd name="T34" fmla="*/ 522 w 598"/>
              <a:gd name="T35" fmla="*/ 542 h 652"/>
              <a:gd name="T36" fmla="*/ 570 w 598"/>
              <a:gd name="T37" fmla="*/ 446 h 652"/>
              <a:gd name="T38" fmla="*/ 536 w 598"/>
              <a:gd name="T39" fmla="*/ 391 h 652"/>
              <a:gd name="T40" fmla="*/ 563 w 598"/>
              <a:gd name="T41" fmla="*/ 350 h 652"/>
              <a:gd name="T42" fmla="*/ 598 w 598"/>
              <a:gd name="T43" fmla="*/ 288 h 652"/>
              <a:gd name="T44" fmla="*/ 584 w 598"/>
              <a:gd name="T45" fmla="*/ 192 h 652"/>
              <a:gd name="T46" fmla="*/ 447 w 598"/>
              <a:gd name="T47" fmla="*/ 96 h 652"/>
              <a:gd name="T48" fmla="*/ 433 w 598"/>
              <a:gd name="T49" fmla="*/ 69 h 6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598" h="652">
                <a:moveTo>
                  <a:pt x="433" y="69"/>
                </a:moveTo>
                <a:cubicBezTo>
                  <a:pt x="379" y="31"/>
                  <a:pt x="310" y="21"/>
                  <a:pt x="248" y="0"/>
                </a:cubicBezTo>
                <a:cubicBezTo>
                  <a:pt x="195" y="7"/>
                  <a:pt x="192" y="10"/>
                  <a:pt x="152" y="34"/>
                </a:cubicBezTo>
                <a:cubicBezTo>
                  <a:pt x="144" y="57"/>
                  <a:pt x="132" y="73"/>
                  <a:pt x="125" y="96"/>
                </a:cubicBezTo>
                <a:cubicBezTo>
                  <a:pt x="133" y="189"/>
                  <a:pt x="154" y="159"/>
                  <a:pt x="70" y="172"/>
                </a:cubicBezTo>
                <a:cubicBezTo>
                  <a:pt x="63" y="173"/>
                  <a:pt x="56" y="176"/>
                  <a:pt x="49" y="178"/>
                </a:cubicBezTo>
                <a:cubicBezTo>
                  <a:pt x="29" y="209"/>
                  <a:pt x="39" y="188"/>
                  <a:pt x="29" y="220"/>
                </a:cubicBezTo>
                <a:cubicBezTo>
                  <a:pt x="25" y="234"/>
                  <a:pt x="15" y="261"/>
                  <a:pt x="15" y="261"/>
                </a:cubicBezTo>
                <a:cubicBezTo>
                  <a:pt x="18" y="302"/>
                  <a:pt x="0" y="355"/>
                  <a:pt x="29" y="384"/>
                </a:cubicBezTo>
                <a:cubicBezTo>
                  <a:pt x="46" y="401"/>
                  <a:pt x="97" y="412"/>
                  <a:pt x="97" y="412"/>
                </a:cubicBezTo>
                <a:cubicBezTo>
                  <a:pt x="92" y="438"/>
                  <a:pt x="84" y="462"/>
                  <a:pt x="77" y="487"/>
                </a:cubicBezTo>
                <a:cubicBezTo>
                  <a:pt x="79" y="523"/>
                  <a:pt x="71" y="585"/>
                  <a:pt x="104" y="617"/>
                </a:cubicBezTo>
                <a:cubicBezTo>
                  <a:pt x="121" y="634"/>
                  <a:pt x="144" y="638"/>
                  <a:pt x="166" y="645"/>
                </a:cubicBezTo>
                <a:cubicBezTo>
                  <a:pt x="173" y="647"/>
                  <a:pt x="186" y="652"/>
                  <a:pt x="186" y="652"/>
                </a:cubicBezTo>
                <a:cubicBezTo>
                  <a:pt x="214" y="643"/>
                  <a:pt x="224" y="628"/>
                  <a:pt x="241" y="604"/>
                </a:cubicBezTo>
                <a:cubicBezTo>
                  <a:pt x="276" y="626"/>
                  <a:pt x="311" y="642"/>
                  <a:pt x="351" y="652"/>
                </a:cubicBezTo>
                <a:cubicBezTo>
                  <a:pt x="400" y="644"/>
                  <a:pt x="419" y="631"/>
                  <a:pt x="447" y="590"/>
                </a:cubicBezTo>
                <a:cubicBezTo>
                  <a:pt x="467" y="531"/>
                  <a:pt x="403" y="553"/>
                  <a:pt x="522" y="542"/>
                </a:cubicBezTo>
                <a:cubicBezTo>
                  <a:pt x="555" y="520"/>
                  <a:pt x="557" y="482"/>
                  <a:pt x="570" y="446"/>
                </a:cubicBezTo>
                <a:cubicBezTo>
                  <a:pt x="561" y="418"/>
                  <a:pt x="562" y="408"/>
                  <a:pt x="536" y="391"/>
                </a:cubicBezTo>
                <a:cubicBezTo>
                  <a:pt x="512" y="355"/>
                  <a:pt x="529" y="362"/>
                  <a:pt x="563" y="350"/>
                </a:cubicBezTo>
                <a:cubicBezTo>
                  <a:pt x="595" y="303"/>
                  <a:pt x="586" y="325"/>
                  <a:pt x="598" y="288"/>
                </a:cubicBezTo>
                <a:cubicBezTo>
                  <a:pt x="596" y="271"/>
                  <a:pt x="597" y="218"/>
                  <a:pt x="584" y="192"/>
                </a:cubicBezTo>
                <a:cubicBezTo>
                  <a:pt x="560" y="146"/>
                  <a:pt x="494" y="112"/>
                  <a:pt x="447" y="96"/>
                </a:cubicBezTo>
                <a:cubicBezTo>
                  <a:pt x="437" y="93"/>
                  <a:pt x="438" y="78"/>
                  <a:pt x="433" y="69"/>
                </a:cubicBezTo>
                <a:close/>
              </a:path>
            </a:pathLst>
          </a:custGeom>
          <a:noFill/>
          <a:ln w="12700" cap="flat" cmpd="sng">
            <a:solidFill>
              <a:schemeClr val="tx1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pattFill prst="pct5">
                  <a:fgClr>
                    <a:schemeClr val="tx1"/>
                  </a:fgClr>
                  <a:bgClr>
                    <a:srgbClr val="FFFFFF"/>
                  </a:bgClr>
                </a:patt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d-ID"/>
          </a:p>
        </p:txBody>
      </p:sp>
      <p:sp>
        <p:nvSpPr>
          <p:cNvPr id="55" name="Oval 36"/>
          <p:cNvSpPr>
            <a:spLocks noChangeArrowheads="1"/>
          </p:cNvSpPr>
          <p:nvPr/>
        </p:nvSpPr>
        <p:spPr bwMode="auto">
          <a:xfrm rot="5400000" flipV="1">
            <a:off x="5024047" y="3154680"/>
            <a:ext cx="76200" cy="762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d-ID"/>
          </a:p>
        </p:txBody>
      </p:sp>
      <p:sp>
        <p:nvSpPr>
          <p:cNvPr id="56" name="Oval 37"/>
          <p:cNvSpPr>
            <a:spLocks noChangeArrowheads="1"/>
          </p:cNvSpPr>
          <p:nvPr/>
        </p:nvSpPr>
        <p:spPr bwMode="auto">
          <a:xfrm rot="5400000" flipV="1">
            <a:off x="3663560" y="3153093"/>
            <a:ext cx="76200" cy="762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d-ID"/>
          </a:p>
        </p:txBody>
      </p:sp>
      <p:sp>
        <p:nvSpPr>
          <p:cNvPr id="57" name="Oval 38"/>
          <p:cNvSpPr>
            <a:spLocks noChangeArrowheads="1"/>
          </p:cNvSpPr>
          <p:nvPr/>
        </p:nvSpPr>
        <p:spPr bwMode="auto">
          <a:xfrm rot="5400000" flipV="1">
            <a:off x="4185847" y="3764280"/>
            <a:ext cx="76200" cy="762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d-ID"/>
          </a:p>
        </p:txBody>
      </p:sp>
      <p:sp>
        <p:nvSpPr>
          <p:cNvPr id="64" name="Oval 39"/>
          <p:cNvSpPr>
            <a:spLocks noChangeArrowheads="1"/>
          </p:cNvSpPr>
          <p:nvPr/>
        </p:nvSpPr>
        <p:spPr bwMode="auto">
          <a:xfrm rot="5400000" flipV="1">
            <a:off x="4185847" y="2773680"/>
            <a:ext cx="76200" cy="762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d-ID"/>
          </a:p>
        </p:txBody>
      </p:sp>
      <p:sp>
        <p:nvSpPr>
          <p:cNvPr id="65" name="Text Box 42"/>
          <p:cNvSpPr txBox="1">
            <a:spLocks noChangeArrowheads="1"/>
          </p:cNvSpPr>
          <p:nvPr/>
        </p:nvSpPr>
        <p:spPr bwMode="auto">
          <a:xfrm>
            <a:off x="1366447" y="3383280"/>
            <a:ext cx="2286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id-ID" dirty="0">
                <a:solidFill>
                  <a:srgbClr val="FF0000"/>
                </a:solidFill>
                <a:sym typeface="Symbol" pitchFamily="18" charset="2"/>
              </a:rPr>
              <a:t></a:t>
            </a:r>
          </a:p>
        </p:txBody>
      </p:sp>
      <p:sp>
        <p:nvSpPr>
          <p:cNvPr id="66" name="Text Box 43"/>
          <p:cNvSpPr txBox="1">
            <a:spLocks noChangeArrowheads="1"/>
          </p:cNvSpPr>
          <p:nvPr/>
        </p:nvSpPr>
        <p:spPr bwMode="auto">
          <a:xfrm>
            <a:off x="4262047" y="3383280"/>
            <a:ext cx="2286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id-ID">
                <a:solidFill>
                  <a:srgbClr val="FF0000"/>
                </a:solidFill>
                <a:sym typeface="Symbol" pitchFamily="18" charset="2"/>
              </a:rPr>
              <a:t></a:t>
            </a:r>
          </a:p>
        </p:txBody>
      </p:sp>
    </p:spTree>
    <p:extLst>
      <p:ext uri="{BB962C8B-B14F-4D97-AF65-F5344CB8AC3E}">
        <p14:creationId xmlns:p14="http://schemas.microsoft.com/office/powerpoint/2010/main" val="825935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85E5CBC-6DA9-4BCE-8278-9E99760F5423}"/>
              </a:ext>
            </a:extLst>
          </p:cNvPr>
          <p:cNvSpPr txBox="1">
            <a:spLocks/>
          </p:cNvSpPr>
          <p:nvPr/>
        </p:nvSpPr>
        <p:spPr>
          <a:xfrm>
            <a:off x="343481" y="909856"/>
            <a:ext cx="10981926" cy="777050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id-ID" sz="4400" b="1" dirty="0" err="1">
                <a:solidFill>
                  <a:srgbClr val="002060"/>
                </a:solidFill>
                <a:latin typeface="Myriad Pro" panose="020B0503030403020204" pitchFamily="34" charset="0"/>
                <a:cs typeface="Myriad Arabic" panose="01010101010101010101" pitchFamily="50" charset="-78"/>
              </a:rPr>
              <a:t>Kemiripan</a:t>
            </a:r>
            <a:r>
              <a:rPr lang="en-US" altLang="id-ID" sz="4400" b="1" dirty="0">
                <a:solidFill>
                  <a:srgbClr val="002060"/>
                </a:solidFill>
                <a:latin typeface="Myriad Pro" panose="020B0503030403020204" pitchFamily="34" charset="0"/>
                <a:cs typeface="Myriad Arabic" panose="01010101010101010101" pitchFamily="50" charset="-78"/>
              </a:rPr>
              <a:t> Cluster: MIN </a:t>
            </a:r>
            <a:r>
              <a:rPr lang="en-US" altLang="id-ID" sz="4400" b="1" dirty="0" err="1">
                <a:solidFill>
                  <a:srgbClr val="002060"/>
                </a:solidFill>
                <a:latin typeface="Myriad Pro" panose="020B0503030403020204" pitchFamily="34" charset="0"/>
                <a:cs typeface="Myriad Arabic" panose="01010101010101010101" pitchFamily="50" charset="-78"/>
              </a:rPr>
              <a:t>atau</a:t>
            </a:r>
            <a:r>
              <a:rPr lang="en-US" altLang="id-ID" sz="4400" b="1" dirty="0">
                <a:solidFill>
                  <a:srgbClr val="002060"/>
                </a:solidFill>
                <a:latin typeface="Myriad Pro" panose="020B0503030403020204" pitchFamily="34" charset="0"/>
                <a:cs typeface="Myriad Arabic" panose="01010101010101010101" pitchFamily="50" charset="-78"/>
              </a:rPr>
              <a:t> Single Link </a:t>
            </a:r>
            <a:endParaRPr lang="en-ID" sz="4400" b="1" dirty="0">
              <a:solidFill>
                <a:srgbClr val="002060"/>
              </a:solidFill>
              <a:latin typeface="Myriad Pro" panose="020B0503030403020204" pitchFamily="34" charset="0"/>
              <a:cs typeface="Myriad Arabic" panose="01010101010101010101" pitchFamily="50" charset="-78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F012A2E-4D68-42D5-A5E8-7CF6761E153C}"/>
              </a:ext>
            </a:extLst>
          </p:cNvPr>
          <p:cNvSpPr/>
          <p:nvPr/>
        </p:nvSpPr>
        <p:spPr>
          <a:xfrm>
            <a:off x="-144162" y="6435707"/>
            <a:ext cx="12480324" cy="42229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DC53D252-6C21-4A1F-86DB-73FE89E5050A}"/>
              </a:ext>
            </a:extLst>
          </p:cNvPr>
          <p:cNvSpPr txBox="1"/>
          <p:nvPr/>
        </p:nvSpPr>
        <p:spPr>
          <a:xfrm>
            <a:off x="868181" y="6472778"/>
            <a:ext cx="3916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Raleway SemiBold" panose="020B0703030101060003" pitchFamily="34" charset="0"/>
              </a:rPr>
              <a:t>www.its.ac.id</a:t>
            </a:r>
            <a:endParaRPr lang="id-ID" sz="1400" dirty="0">
              <a:solidFill>
                <a:schemeClr val="bg1"/>
              </a:solidFill>
              <a:latin typeface="Raleway SemiBold" panose="020B0703030101060003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61DCD36-B555-448B-BF35-7C58404BDE89}"/>
              </a:ext>
            </a:extLst>
          </p:cNvPr>
          <p:cNvGrpSpPr/>
          <p:nvPr/>
        </p:nvGrpSpPr>
        <p:grpSpPr>
          <a:xfrm>
            <a:off x="343482" y="6589488"/>
            <a:ext cx="276847" cy="99072"/>
            <a:chOff x="258233" y="6589488"/>
            <a:chExt cx="276847" cy="99072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9F74CCD-91CC-474C-9098-A126577B76C8}"/>
                </a:ext>
              </a:extLst>
            </p:cNvPr>
            <p:cNvSpPr/>
            <p:nvPr/>
          </p:nvSpPr>
          <p:spPr>
            <a:xfrm>
              <a:off x="258233" y="6589488"/>
              <a:ext cx="106347" cy="99072"/>
            </a:xfrm>
            <a:prstGeom prst="ellipse">
              <a:avLst/>
            </a:prstGeom>
            <a:solidFill>
              <a:srgbClr val="F5AA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E84121F-F34F-4D5B-A529-419C0668AC66}"/>
                </a:ext>
              </a:extLst>
            </p:cNvPr>
            <p:cNvSpPr/>
            <p:nvPr/>
          </p:nvSpPr>
          <p:spPr>
            <a:xfrm>
              <a:off x="428733" y="6589488"/>
              <a:ext cx="106347" cy="99072"/>
            </a:xfrm>
            <a:prstGeom prst="ellipse">
              <a:avLst/>
            </a:prstGeom>
            <a:solidFill>
              <a:srgbClr val="FFC4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sp>
        <p:nvSpPr>
          <p:cNvPr id="11" name="TextBox 2">
            <a:extLst>
              <a:ext uri="{FF2B5EF4-FFF2-40B4-BE49-F238E27FC236}">
                <a16:creationId xmlns:a16="http://schemas.microsoft.com/office/drawing/2014/main" id="{315EEE01-1E88-4516-AE4F-6764A7B8AA5C}"/>
              </a:ext>
            </a:extLst>
          </p:cNvPr>
          <p:cNvSpPr txBox="1"/>
          <p:nvPr/>
        </p:nvSpPr>
        <p:spPr>
          <a:xfrm>
            <a:off x="5405177" y="6477576"/>
            <a:ext cx="66368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  <a:latin typeface="Myriad Pro" panose="020B0503030403020204" pitchFamily="34" charset="0"/>
              </a:rPr>
              <a:t>INSTITUT TEKNOLOGI SEPULUH NOPEMBER, Surabaya - Indonesia</a:t>
            </a:r>
            <a:endParaRPr lang="id-ID" sz="1400" dirty="0">
              <a:solidFill>
                <a:schemeClr val="bg1"/>
              </a:solidFill>
              <a:latin typeface="Myriad Pro" panose="020B0503030403020204" pitchFamily="34" charset="0"/>
            </a:endParaRPr>
          </a:p>
        </p:txBody>
      </p:sp>
      <p:pic>
        <p:nvPicPr>
          <p:cNvPr id="12" name="Picture 11" descr="A close up of a sign&#10;&#10;Description automatically generated">
            <a:extLst>
              <a:ext uri="{FF2B5EF4-FFF2-40B4-BE49-F238E27FC236}">
                <a16:creationId xmlns:a16="http://schemas.microsoft.com/office/drawing/2014/main" id="{A46A2963-99E8-47CB-87C1-88B6FAD6AA1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040" y="166037"/>
            <a:ext cx="622489" cy="622489"/>
          </a:xfrm>
          <a:prstGeom prst="rect">
            <a:avLst/>
          </a:prstGeom>
        </p:spPr>
      </p:pic>
      <p:pic>
        <p:nvPicPr>
          <p:cNvPr id="13" name="Picture 12" descr="A picture containing drawing&#10;&#10;Description automatically generated">
            <a:extLst>
              <a:ext uri="{FF2B5EF4-FFF2-40B4-BE49-F238E27FC236}">
                <a16:creationId xmlns:a16="http://schemas.microsoft.com/office/drawing/2014/main" id="{34EB5CF5-C53B-4A0F-B313-15C81F2C5CA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757" y="275191"/>
            <a:ext cx="549401" cy="549401"/>
          </a:xfrm>
          <a:prstGeom prst="rect">
            <a:avLst/>
          </a:prstGeom>
        </p:spPr>
      </p:pic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8AD83D92-31A0-4196-91D7-A515AC15AF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3481" y="2253279"/>
            <a:ext cx="11485661" cy="3923684"/>
          </a:xfrm>
        </p:spPr>
        <p:txBody>
          <a:bodyPr>
            <a:normAutofit/>
          </a:bodyPr>
          <a:lstStyle/>
          <a:p>
            <a:pPr>
              <a:buFontTx/>
              <a:buChar char="•"/>
            </a:pPr>
            <a:endParaRPr lang="en-US" altLang="id-ID" sz="2400" dirty="0"/>
          </a:p>
          <a:p>
            <a:pPr marL="0" indent="0">
              <a:buNone/>
            </a:pPr>
            <a:endParaRPr lang="id-ID" sz="2400" b="1" u="sng" dirty="0"/>
          </a:p>
          <a:p>
            <a:pPr marL="0" indent="0">
              <a:buNone/>
            </a:pPr>
            <a:endParaRPr lang="id-ID" sz="2400" b="1" u="sng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EA875E6-8C57-402D-8B87-39F804B2729F}"/>
              </a:ext>
            </a:extLst>
          </p:cNvPr>
          <p:cNvSpPr/>
          <p:nvPr/>
        </p:nvSpPr>
        <p:spPr>
          <a:xfrm>
            <a:off x="0" y="1477240"/>
            <a:ext cx="343481" cy="422293"/>
          </a:xfrm>
          <a:prstGeom prst="rect">
            <a:avLst/>
          </a:prstGeom>
          <a:solidFill>
            <a:srgbClr val="F5AA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3"/>
          <p:cNvSpPr txBox="1">
            <a:spLocks noChangeArrowheads="1"/>
          </p:cNvSpPr>
          <p:nvPr/>
        </p:nvSpPr>
        <p:spPr>
          <a:xfrm>
            <a:off x="809807" y="1945650"/>
            <a:ext cx="10515600" cy="40011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id-ID" dirty="0" err="1"/>
              <a:t>Nilai</a:t>
            </a:r>
            <a:r>
              <a:rPr lang="en-US" altLang="id-ID" dirty="0"/>
              <a:t> </a:t>
            </a:r>
            <a:r>
              <a:rPr lang="en-US" altLang="id-ID" dirty="0" err="1"/>
              <a:t>kemiripan</a:t>
            </a:r>
            <a:r>
              <a:rPr lang="en-US" altLang="id-ID" dirty="0"/>
              <a:t> </a:t>
            </a:r>
            <a:r>
              <a:rPr lang="en-US" altLang="id-ID" dirty="0" err="1"/>
              <a:t>dua</a:t>
            </a:r>
            <a:r>
              <a:rPr lang="en-US" altLang="id-ID" dirty="0"/>
              <a:t> cluster </a:t>
            </a:r>
            <a:r>
              <a:rPr lang="en-US" altLang="id-ID" dirty="0" err="1"/>
              <a:t>menggunakan</a:t>
            </a:r>
            <a:r>
              <a:rPr lang="en-US" altLang="id-ID" dirty="0"/>
              <a:t> </a:t>
            </a:r>
            <a:r>
              <a:rPr lang="en-US" altLang="id-ID" dirty="0" err="1"/>
              <a:t>dua</a:t>
            </a:r>
            <a:r>
              <a:rPr lang="en-US" altLang="id-ID" dirty="0"/>
              <a:t> </a:t>
            </a:r>
            <a:r>
              <a:rPr lang="en-US" altLang="id-ID" dirty="0" err="1"/>
              <a:t>titik</a:t>
            </a:r>
            <a:r>
              <a:rPr lang="en-US" altLang="id-ID" dirty="0"/>
              <a:t> paling </a:t>
            </a:r>
            <a:r>
              <a:rPr lang="en-US" altLang="id-ID" dirty="0" err="1"/>
              <a:t>mirip</a:t>
            </a:r>
            <a:r>
              <a:rPr lang="en-US" altLang="id-ID" dirty="0"/>
              <a:t> (</a:t>
            </a:r>
            <a:r>
              <a:rPr lang="en-US" altLang="id-ID" dirty="0" err="1"/>
              <a:t>terdekat</a:t>
            </a:r>
            <a:r>
              <a:rPr lang="en-US" altLang="id-ID" dirty="0"/>
              <a:t>) </a:t>
            </a:r>
            <a:r>
              <a:rPr lang="en-US" altLang="id-ID" dirty="0" err="1"/>
              <a:t>pada</a:t>
            </a:r>
            <a:r>
              <a:rPr lang="en-US" altLang="id-ID" dirty="0"/>
              <a:t> cluster yang </a:t>
            </a:r>
            <a:r>
              <a:rPr lang="en-US" altLang="id-ID" dirty="0" err="1"/>
              <a:t>berbeda</a:t>
            </a:r>
            <a:r>
              <a:rPr lang="en-US" altLang="id-ID" dirty="0"/>
              <a:t>. </a:t>
            </a:r>
          </a:p>
          <a:p>
            <a:pPr lvl="1"/>
            <a:r>
              <a:rPr lang="en-US" altLang="id-ID" dirty="0" err="1"/>
              <a:t>Ditentukan</a:t>
            </a:r>
            <a:r>
              <a:rPr lang="en-US" altLang="id-ID" dirty="0"/>
              <a:t> </a:t>
            </a:r>
            <a:r>
              <a:rPr lang="en-US" altLang="id-ID" dirty="0" err="1"/>
              <a:t>oleh</a:t>
            </a:r>
            <a:r>
              <a:rPr lang="en-US" altLang="id-ID" dirty="0"/>
              <a:t> </a:t>
            </a:r>
            <a:r>
              <a:rPr lang="en-US" altLang="id-ID" dirty="0" err="1"/>
              <a:t>sepasang</a:t>
            </a:r>
            <a:r>
              <a:rPr lang="en-US" altLang="id-ID" dirty="0"/>
              <a:t> </a:t>
            </a:r>
            <a:r>
              <a:rPr lang="en-US" altLang="id-ID" dirty="0" err="1"/>
              <a:t>titik</a:t>
            </a:r>
            <a:r>
              <a:rPr lang="en-US" altLang="id-ID" dirty="0"/>
              <a:t>, </a:t>
            </a:r>
            <a:r>
              <a:rPr lang="en-US" altLang="id-ID" dirty="0" err="1"/>
              <a:t>satu</a:t>
            </a:r>
            <a:r>
              <a:rPr lang="en-US" altLang="id-ID" dirty="0"/>
              <a:t> link (single link) </a:t>
            </a:r>
            <a:r>
              <a:rPr lang="en-US" altLang="id-ID" dirty="0" err="1"/>
              <a:t>pada</a:t>
            </a:r>
            <a:r>
              <a:rPr lang="en-US" altLang="id-ID" dirty="0"/>
              <a:t> graph proximity. </a:t>
            </a:r>
          </a:p>
        </p:txBody>
      </p:sp>
      <p:graphicFrame>
        <p:nvGraphicFramePr>
          <p:cNvPr id="29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17983"/>
              </p:ext>
            </p:extLst>
          </p:nvPr>
        </p:nvGraphicFramePr>
        <p:xfrm>
          <a:off x="620329" y="3234180"/>
          <a:ext cx="4087813" cy="19618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84" name="Worksheet" r:id="rId5" imgW="2294001" imgH="1013841" progId="Excel.Sheet.8">
                  <p:embed/>
                </p:oleObj>
              </mc:Choice>
              <mc:Fallback>
                <p:oleObj name="Worksheet" r:id="rId5" imgW="2294001" imgH="1013841" progId="Excel.Sheet.8">
                  <p:embed/>
                  <p:pic>
                    <p:nvPicPr>
                      <p:cNvPr id="163226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0329" y="3234180"/>
                        <a:ext cx="4087813" cy="196188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1409234" y="5289321"/>
            <a:ext cx="33758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Matriks</a:t>
            </a:r>
            <a:r>
              <a:rPr lang="en-US" dirty="0"/>
              <a:t> proximity.</a:t>
            </a:r>
          </a:p>
          <a:p>
            <a:r>
              <a:rPr lang="en-US" dirty="0" err="1"/>
              <a:t>Semakin</a:t>
            </a:r>
            <a:r>
              <a:rPr lang="en-US" dirty="0"/>
              <a:t> </a:t>
            </a:r>
            <a:r>
              <a:rPr lang="en-US" dirty="0" err="1"/>
              <a:t>mirip</a:t>
            </a:r>
            <a:r>
              <a:rPr lang="en-US" dirty="0"/>
              <a:t> </a:t>
            </a:r>
            <a:r>
              <a:rPr lang="en-US" dirty="0" err="1"/>
              <a:t>jika</a:t>
            </a:r>
            <a:r>
              <a:rPr lang="en-US" dirty="0"/>
              <a:t> </a:t>
            </a:r>
            <a:r>
              <a:rPr lang="en-US" dirty="0" err="1"/>
              <a:t>nilai</a:t>
            </a:r>
            <a:r>
              <a:rPr lang="en-US" dirty="0"/>
              <a:t> </a:t>
            </a:r>
            <a:r>
              <a:rPr lang="en-US" dirty="0" err="1"/>
              <a:t>kemiripan</a:t>
            </a:r>
            <a:r>
              <a:rPr lang="en-US" dirty="0"/>
              <a:t> </a:t>
            </a:r>
            <a:r>
              <a:rPr lang="en-US" dirty="0" err="1"/>
              <a:t>semakin</a:t>
            </a:r>
            <a:r>
              <a:rPr lang="en-US" dirty="0"/>
              <a:t> </a:t>
            </a:r>
            <a:r>
              <a:rPr lang="en-US" dirty="0" err="1"/>
              <a:t>besar</a:t>
            </a:r>
            <a:r>
              <a:rPr lang="en-US" dirty="0"/>
              <a:t>.</a:t>
            </a:r>
          </a:p>
        </p:txBody>
      </p:sp>
      <p:sp>
        <p:nvSpPr>
          <p:cNvPr id="63" name="Text Box 4"/>
          <p:cNvSpPr txBox="1">
            <a:spLocks noChangeArrowheads="1"/>
          </p:cNvSpPr>
          <p:nvPr/>
        </p:nvSpPr>
        <p:spPr bwMode="auto">
          <a:xfrm>
            <a:off x="9197119" y="5661515"/>
            <a:ext cx="22860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id-ID" sz="2000" dirty="0" err="1"/>
              <a:t>Dendrogram</a:t>
            </a:r>
            <a:endParaRPr lang="en-US" altLang="id-ID" sz="2000" dirty="0"/>
          </a:p>
        </p:txBody>
      </p:sp>
      <p:sp>
        <p:nvSpPr>
          <p:cNvPr id="96" name="Text Box 3"/>
          <p:cNvSpPr txBox="1">
            <a:spLocks noChangeArrowheads="1"/>
          </p:cNvSpPr>
          <p:nvPr/>
        </p:nvSpPr>
        <p:spPr bwMode="auto">
          <a:xfrm>
            <a:off x="5786496" y="5946779"/>
            <a:ext cx="1976429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id-ID" sz="2000" dirty="0"/>
              <a:t>Nested Clusters</a:t>
            </a:r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AE2D200F-29AF-402E-8F59-BBDB67CDC5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05954" y="-663866"/>
            <a:ext cx="6746944" cy="2463637"/>
          </a:xfrm>
          <a:prstGeom prst="rect">
            <a:avLst/>
          </a:prstGeom>
        </p:spPr>
      </p:pic>
      <p:grpSp>
        <p:nvGrpSpPr>
          <p:cNvPr id="79" name="Group 5">
            <a:extLst>
              <a:ext uri="{FF2B5EF4-FFF2-40B4-BE49-F238E27FC236}">
                <a16:creationId xmlns:a16="http://schemas.microsoft.com/office/drawing/2014/main" id="{70948CF3-2D4D-480B-BD45-841F207F00C1}"/>
              </a:ext>
            </a:extLst>
          </p:cNvPr>
          <p:cNvGrpSpPr>
            <a:grpSpLocks/>
          </p:cNvGrpSpPr>
          <p:nvPr/>
        </p:nvGrpSpPr>
        <p:grpSpPr bwMode="auto">
          <a:xfrm>
            <a:off x="8513517" y="3327967"/>
            <a:ext cx="2820987" cy="2356009"/>
            <a:chOff x="3616" y="2256"/>
            <a:chExt cx="1777" cy="1614"/>
          </a:xfrm>
        </p:grpSpPr>
        <p:sp>
          <p:nvSpPr>
            <p:cNvPr id="80" name="Line 6">
              <a:extLst>
                <a:ext uri="{FF2B5EF4-FFF2-40B4-BE49-F238E27FC236}">
                  <a16:creationId xmlns:a16="http://schemas.microsoft.com/office/drawing/2014/main" id="{F1022726-7180-4347-9AED-DB4E2B8A704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696" y="3221"/>
              <a:ext cx="0" cy="40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81" name="Line 7">
              <a:extLst>
                <a:ext uri="{FF2B5EF4-FFF2-40B4-BE49-F238E27FC236}">
                  <a16:creationId xmlns:a16="http://schemas.microsoft.com/office/drawing/2014/main" id="{8BE330EC-AABC-4006-B167-D8870214267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96" y="3221"/>
              <a:ext cx="467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82" name="Line 8">
              <a:extLst>
                <a:ext uri="{FF2B5EF4-FFF2-40B4-BE49-F238E27FC236}">
                  <a16:creationId xmlns:a16="http://schemas.microsoft.com/office/drawing/2014/main" id="{714060C6-3239-4DE1-BE93-D47FCED2D59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63" y="3221"/>
              <a:ext cx="0" cy="40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83" name="Line 9">
              <a:extLst>
                <a:ext uri="{FF2B5EF4-FFF2-40B4-BE49-F238E27FC236}">
                  <a16:creationId xmlns:a16="http://schemas.microsoft.com/office/drawing/2014/main" id="{9B922EF3-2404-49DA-BBF6-C2D45F37DD0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976" y="2979"/>
              <a:ext cx="0" cy="24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84" name="Line 10">
              <a:extLst>
                <a:ext uri="{FF2B5EF4-FFF2-40B4-BE49-F238E27FC236}">
                  <a16:creationId xmlns:a16="http://schemas.microsoft.com/office/drawing/2014/main" id="{BF6454BF-748D-434F-A63D-28B0B1B9FC4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976" y="2899"/>
              <a:ext cx="0" cy="8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85" name="Line 11">
              <a:extLst>
                <a:ext uri="{FF2B5EF4-FFF2-40B4-BE49-F238E27FC236}">
                  <a16:creationId xmlns:a16="http://schemas.microsoft.com/office/drawing/2014/main" id="{566B16E4-0D0E-4F12-9D71-47606BF3062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818" y="3060"/>
              <a:ext cx="0" cy="56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86" name="Line 12">
              <a:extLst>
                <a:ext uri="{FF2B5EF4-FFF2-40B4-BE49-F238E27FC236}">
                  <a16:creationId xmlns:a16="http://schemas.microsoft.com/office/drawing/2014/main" id="{C28E8050-B6EC-4E3D-8F14-4254DCBC67A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18" y="3060"/>
              <a:ext cx="467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87" name="Line 13">
              <a:extLst>
                <a:ext uri="{FF2B5EF4-FFF2-40B4-BE49-F238E27FC236}">
                  <a16:creationId xmlns:a16="http://schemas.microsoft.com/office/drawing/2014/main" id="{3E27FFC9-9005-428A-8B33-46D73ACF7E1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85" y="3060"/>
              <a:ext cx="0" cy="56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88" name="Line 14">
              <a:extLst>
                <a:ext uri="{FF2B5EF4-FFF2-40B4-BE49-F238E27FC236}">
                  <a16:creationId xmlns:a16="http://schemas.microsoft.com/office/drawing/2014/main" id="{E4105662-527F-49A6-9931-3DD45AD2DFE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098" y="2819"/>
              <a:ext cx="0" cy="24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89" name="Line 15">
              <a:extLst>
                <a:ext uri="{FF2B5EF4-FFF2-40B4-BE49-F238E27FC236}">
                  <a16:creationId xmlns:a16="http://schemas.microsoft.com/office/drawing/2014/main" id="{B8585019-2356-4282-9F82-EE9F5ED0E6B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098" y="2738"/>
              <a:ext cx="0" cy="8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90" name="Line 16">
              <a:extLst>
                <a:ext uri="{FF2B5EF4-FFF2-40B4-BE49-F238E27FC236}">
                  <a16:creationId xmlns:a16="http://schemas.microsoft.com/office/drawing/2014/main" id="{B3104D71-1FFC-4133-B113-BEFAAE1CDB2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444" y="2899"/>
              <a:ext cx="0" cy="723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91" name="Line 17">
              <a:extLst>
                <a:ext uri="{FF2B5EF4-FFF2-40B4-BE49-F238E27FC236}">
                  <a16:creationId xmlns:a16="http://schemas.microsoft.com/office/drawing/2014/main" id="{35C96822-4C31-4A7C-9001-AF3BB45931B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76" y="2899"/>
              <a:ext cx="46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92" name="Line 18">
              <a:extLst>
                <a:ext uri="{FF2B5EF4-FFF2-40B4-BE49-F238E27FC236}">
                  <a16:creationId xmlns:a16="http://schemas.microsoft.com/office/drawing/2014/main" id="{979D213A-2661-4B5F-8C21-384C2BA2710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163" y="2578"/>
              <a:ext cx="0" cy="32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93" name="Line 19">
              <a:extLst>
                <a:ext uri="{FF2B5EF4-FFF2-40B4-BE49-F238E27FC236}">
                  <a16:creationId xmlns:a16="http://schemas.microsoft.com/office/drawing/2014/main" id="{D04A6B0D-B112-4C23-9FC0-A0211EF65EF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63" y="2578"/>
              <a:ext cx="935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94" name="Line 20">
              <a:extLst>
                <a:ext uri="{FF2B5EF4-FFF2-40B4-BE49-F238E27FC236}">
                  <a16:creationId xmlns:a16="http://schemas.microsoft.com/office/drawing/2014/main" id="{621C6A24-71D2-4D82-8C6E-CA6B86E3457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98" y="2578"/>
              <a:ext cx="0" cy="24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95" name="Line 21">
              <a:extLst>
                <a:ext uri="{FF2B5EF4-FFF2-40B4-BE49-F238E27FC236}">
                  <a16:creationId xmlns:a16="http://schemas.microsoft.com/office/drawing/2014/main" id="{463F58BE-1DA7-4827-9D91-8E25F0219BA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631" y="2256"/>
              <a:ext cx="0" cy="32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97" name="Text Box 22">
              <a:extLst>
                <a:ext uri="{FF2B5EF4-FFF2-40B4-BE49-F238E27FC236}">
                  <a16:creationId xmlns:a16="http://schemas.microsoft.com/office/drawing/2014/main" id="{93271068-986F-41AE-8E5D-148E0B39D82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16" y="3639"/>
              <a:ext cx="18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id-ID">
                  <a:latin typeface="Times New Roman" pitchFamily="18" charset="0"/>
                </a:rPr>
                <a:t>1</a:t>
              </a:r>
            </a:p>
          </p:txBody>
        </p:sp>
        <p:sp>
          <p:nvSpPr>
            <p:cNvPr id="98" name="Text Box 23">
              <a:extLst>
                <a:ext uri="{FF2B5EF4-FFF2-40B4-BE49-F238E27FC236}">
                  <a16:creationId xmlns:a16="http://schemas.microsoft.com/office/drawing/2014/main" id="{78CAF299-0EA2-462D-8DE7-0C8062D692D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83" y="3639"/>
              <a:ext cx="18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id-ID" dirty="0">
                  <a:latin typeface="Times New Roman" pitchFamily="18" charset="0"/>
                </a:rPr>
                <a:t>2</a:t>
              </a:r>
            </a:p>
          </p:txBody>
        </p:sp>
        <p:sp>
          <p:nvSpPr>
            <p:cNvPr id="99" name="Text Box 24">
              <a:extLst>
                <a:ext uri="{FF2B5EF4-FFF2-40B4-BE49-F238E27FC236}">
                  <a16:creationId xmlns:a16="http://schemas.microsoft.com/office/drawing/2014/main" id="{F3689EDC-312A-402E-A03E-CE7F4CBAFC0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64" y="3639"/>
              <a:ext cx="18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id-ID">
                  <a:latin typeface="Times New Roman" pitchFamily="18" charset="0"/>
                </a:rPr>
                <a:t>3</a:t>
              </a:r>
            </a:p>
          </p:txBody>
        </p:sp>
        <p:sp>
          <p:nvSpPr>
            <p:cNvPr id="100" name="Text Box 25">
              <a:extLst>
                <a:ext uri="{FF2B5EF4-FFF2-40B4-BE49-F238E27FC236}">
                  <a16:creationId xmlns:a16="http://schemas.microsoft.com/office/drawing/2014/main" id="{214CFE13-411E-421A-80C4-0B6AF036886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38" y="3639"/>
              <a:ext cx="18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id-ID">
                  <a:latin typeface="Times New Roman" pitchFamily="18" charset="0"/>
                </a:rPr>
                <a:t>4</a:t>
              </a:r>
            </a:p>
          </p:txBody>
        </p:sp>
        <p:sp>
          <p:nvSpPr>
            <p:cNvPr id="101" name="Text Box 26">
              <a:extLst>
                <a:ext uri="{FF2B5EF4-FFF2-40B4-BE49-F238E27FC236}">
                  <a16:creationId xmlns:a16="http://schemas.microsoft.com/office/drawing/2014/main" id="{4ABBCA3F-F242-4230-B59E-850E82A8AEC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05" y="3639"/>
              <a:ext cx="18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id-ID">
                  <a:latin typeface="Times New Roman" pitchFamily="18" charset="0"/>
                </a:rPr>
                <a:t>5</a:t>
              </a:r>
            </a:p>
          </p:txBody>
        </p:sp>
      </p:grpSp>
      <p:graphicFrame>
        <p:nvGraphicFramePr>
          <p:cNvPr id="161" name="Table 160">
            <a:extLst>
              <a:ext uri="{FF2B5EF4-FFF2-40B4-BE49-F238E27FC236}">
                <a16:creationId xmlns:a16="http://schemas.microsoft.com/office/drawing/2014/main" id="{58E5D66B-4E32-48A1-867C-9771B6A16C93}"/>
              </a:ext>
            </a:extLst>
          </p:cNvPr>
          <p:cNvGraphicFramePr>
            <a:graphicFrameLocks noGrp="1"/>
          </p:cNvGraphicFramePr>
          <p:nvPr/>
        </p:nvGraphicFramePr>
        <p:xfrm>
          <a:off x="5598460" y="3297573"/>
          <a:ext cx="2194560" cy="256032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344141339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321156179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73644930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421871654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8456726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745000152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1419865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936604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599288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134954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121596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566084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6631210"/>
                  </a:ext>
                </a:extLst>
              </a:tr>
            </a:tbl>
          </a:graphicData>
        </a:graphic>
      </p:graphicFrame>
      <p:sp>
        <p:nvSpPr>
          <p:cNvPr id="162" name="Oval 161">
            <a:extLst>
              <a:ext uri="{FF2B5EF4-FFF2-40B4-BE49-F238E27FC236}">
                <a16:creationId xmlns:a16="http://schemas.microsoft.com/office/drawing/2014/main" id="{F4A1FC20-B075-41A7-922B-C8C95F647821}"/>
              </a:ext>
            </a:extLst>
          </p:cNvPr>
          <p:cNvSpPr/>
          <p:nvPr/>
        </p:nvSpPr>
        <p:spPr>
          <a:xfrm>
            <a:off x="5893006" y="4713751"/>
            <a:ext cx="157942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Oval 162">
            <a:extLst>
              <a:ext uri="{FF2B5EF4-FFF2-40B4-BE49-F238E27FC236}">
                <a16:creationId xmlns:a16="http://schemas.microsoft.com/office/drawing/2014/main" id="{F1CF7D28-90C5-4DFA-B786-6466F1811386}"/>
              </a:ext>
            </a:extLst>
          </p:cNvPr>
          <p:cNvSpPr/>
          <p:nvPr/>
        </p:nvSpPr>
        <p:spPr>
          <a:xfrm>
            <a:off x="5889756" y="5083002"/>
            <a:ext cx="157942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Oval 163">
            <a:extLst>
              <a:ext uri="{FF2B5EF4-FFF2-40B4-BE49-F238E27FC236}">
                <a16:creationId xmlns:a16="http://schemas.microsoft.com/office/drawing/2014/main" id="{1EC6629F-8C04-4EBC-8FEE-6BB6BA8930D5}"/>
              </a:ext>
            </a:extLst>
          </p:cNvPr>
          <p:cNvSpPr/>
          <p:nvPr/>
        </p:nvSpPr>
        <p:spPr>
          <a:xfrm>
            <a:off x="6357284" y="3958131"/>
            <a:ext cx="157942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Oval 164">
            <a:extLst>
              <a:ext uri="{FF2B5EF4-FFF2-40B4-BE49-F238E27FC236}">
                <a16:creationId xmlns:a16="http://schemas.microsoft.com/office/drawing/2014/main" id="{5F0CC983-A41B-4C5C-9890-34FD29DB837D}"/>
              </a:ext>
            </a:extLst>
          </p:cNvPr>
          <p:cNvSpPr/>
          <p:nvPr/>
        </p:nvSpPr>
        <p:spPr>
          <a:xfrm>
            <a:off x="7335772" y="4316928"/>
            <a:ext cx="157942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Oval 165">
            <a:extLst>
              <a:ext uri="{FF2B5EF4-FFF2-40B4-BE49-F238E27FC236}">
                <a16:creationId xmlns:a16="http://schemas.microsoft.com/office/drawing/2014/main" id="{A3771854-A440-4661-958D-90E530357D26}"/>
              </a:ext>
            </a:extLst>
          </p:cNvPr>
          <p:cNvSpPr/>
          <p:nvPr/>
        </p:nvSpPr>
        <p:spPr>
          <a:xfrm>
            <a:off x="6973151" y="4711746"/>
            <a:ext cx="157942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Oval 166">
            <a:extLst>
              <a:ext uri="{FF2B5EF4-FFF2-40B4-BE49-F238E27FC236}">
                <a16:creationId xmlns:a16="http://schemas.microsoft.com/office/drawing/2014/main" id="{72B5003C-C0CC-42E0-B79A-C6242103E64D}"/>
              </a:ext>
            </a:extLst>
          </p:cNvPr>
          <p:cNvSpPr/>
          <p:nvPr/>
        </p:nvSpPr>
        <p:spPr>
          <a:xfrm>
            <a:off x="5740643" y="4648149"/>
            <a:ext cx="456307" cy="657798"/>
          </a:xfrm>
          <a:prstGeom prst="ellipse">
            <a:avLst/>
          </a:prstGeom>
          <a:solidFill>
            <a:schemeClr val="accent1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8" name="Oval 167">
            <a:extLst>
              <a:ext uri="{FF2B5EF4-FFF2-40B4-BE49-F238E27FC236}">
                <a16:creationId xmlns:a16="http://schemas.microsoft.com/office/drawing/2014/main" id="{D6ADDB4A-14FA-40FD-983A-7AA4643CDFD3}"/>
              </a:ext>
            </a:extLst>
          </p:cNvPr>
          <p:cNvSpPr/>
          <p:nvPr/>
        </p:nvSpPr>
        <p:spPr>
          <a:xfrm rot="17906827">
            <a:off x="6823059" y="4343281"/>
            <a:ext cx="851817" cy="556787"/>
          </a:xfrm>
          <a:prstGeom prst="ellipse">
            <a:avLst/>
          </a:prstGeom>
          <a:solidFill>
            <a:schemeClr val="accent1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9" name="Oval 168">
            <a:extLst>
              <a:ext uri="{FF2B5EF4-FFF2-40B4-BE49-F238E27FC236}">
                <a16:creationId xmlns:a16="http://schemas.microsoft.com/office/drawing/2014/main" id="{84B8BDCE-0ED1-4F15-BBEF-BE3CA659F996}"/>
              </a:ext>
            </a:extLst>
          </p:cNvPr>
          <p:cNvSpPr/>
          <p:nvPr/>
        </p:nvSpPr>
        <p:spPr>
          <a:xfrm rot="1832870">
            <a:off x="5532205" y="3791683"/>
            <a:ext cx="1155834" cy="1675398"/>
          </a:xfrm>
          <a:prstGeom prst="ellipse">
            <a:avLst/>
          </a:prstGeom>
          <a:solidFill>
            <a:schemeClr val="accent1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0" name="Oval 169">
            <a:extLst>
              <a:ext uri="{FF2B5EF4-FFF2-40B4-BE49-F238E27FC236}">
                <a16:creationId xmlns:a16="http://schemas.microsoft.com/office/drawing/2014/main" id="{3813BF06-1A8B-4FE1-A7A7-561A9BC2B5DA}"/>
              </a:ext>
            </a:extLst>
          </p:cNvPr>
          <p:cNvSpPr/>
          <p:nvPr/>
        </p:nvSpPr>
        <p:spPr>
          <a:xfrm>
            <a:off x="5251454" y="3590894"/>
            <a:ext cx="2433782" cy="2077314"/>
          </a:xfrm>
          <a:prstGeom prst="ellipse">
            <a:avLst/>
          </a:prstGeom>
          <a:solidFill>
            <a:schemeClr val="accent1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7790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62" grpId="0" animBg="1"/>
      <p:bldP spid="163" grpId="0" animBg="1"/>
      <p:bldP spid="164" grpId="0" animBg="1"/>
      <p:bldP spid="165" grpId="0" animBg="1"/>
      <p:bldP spid="166" grpId="0" animBg="1"/>
      <p:bldP spid="167" grpId="0" animBg="1"/>
      <p:bldP spid="168" grpId="0" animBg="1"/>
      <p:bldP spid="169" grpId="0" animBg="1"/>
      <p:bldP spid="17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85E5CBC-6DA9-4BCE-8278-9E99760F5423}"/>
              </a:ext>
            </a:extLst>
          </p:cNvPr>
          <p:cNvSpPr txBox="1">
            <a:spLocks/>
          </p:cNvSpPr>
          <p:nvPr/>
        </p:nvSpPr>
        <p:spPr>
          <a:xfrm>
            <a:off x="343481" y="909856"/>
            <a:ext cx="10981926" cy="777050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id-ID" sz="4400" b="1" dirty="0" err="1">
                <a:solidFill>
                  <a:srgbClr val="002060"/>
                </a:solidFill>
                <a:latin typeface="Myriad Pro" panose="020B0503030403020204" pitchFamily="34" charset="0"/>
                <a:cs typeface="Myriad Arabic" panose="01010101010101010101" pitchFamily="50" charset="-78"/>
              </a:rPr>
              <a:t>Kemiripan</a:t>
            </a:r>
            <a:r>
              <a:rPr lang="en-US" altLang="id-ID" sz="4400" b="1" dirty="0">
                <a:solidFill>
                  <a:srgbClr val="002060"/>
                </a:solidFill>
                <a:latin typeface="Myriad Pro" panose="020B0503030403020204" pitchFamily="34" charset="0"/>
                <a:cs typeface="Myriad Arabic" panose="01010101010101010101" pitchFamily="50" charset="-78"/>
              </a:rPr>
              <a:t> Cluster: MIN </a:t>
            </a:r>
            <a:r>
              <a:rPr lang="en-US" altLang="id-ID" sz="4400" b="1" dirty="0" err="1">
                <a:solidFill>
                  <a:srgbClr val="002060"/>
                </a:solidFill>
                <a:latin typeface="Myriad Pro" panose="020B0503030403020204" pitchFamily="34" charset="0"/>
                <a:cs typeface="Myriad Arabic" panose="01010101010101010101" pitchFamily="50" charset="-78"/>
              </a:rPr>
              <a:t>atau</a:t>
            </a:r>
            <a:r>
              <a:rPr lang="en-US" altLang="id-ID" sz="4400" b="1" dirty="0">
                <a:solidFill>
                  <a:srgbClr val="002060"/>
                </a:solidFill>
                <a:latin typeface="Myriad Pro" panose="020B0503030403020204" pitchFamily="34" charset="0"/>
                <a:cs typeface="Myriad Arabic" panose="01010101010101010101" pitchFamily="50" charset="-78"/>
              </a:rPr>
              <a:t> Single Link </a:t>
            </a:r>
            <a:endParaRPr lang="en-ID" sz="4400" b="1" dirty="0">
              <a:solidFill>
                <a:srgbClr val="002060"/>
              </a:solidFill>
              <a:latin typeface="Myriad Pro" panose="020B0503030403020204" pitchFamily="34" charset="0"/>
              <a:cs typeface="Myriad Arabic" panose="01010101010101010101" pitchFamily="50" charset="-78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F012A2E-4D68-42D5-A5E8-7CF6761E153C}"/>
              </a:ext>
            </a:extLst>
          </p:cNvPr>
          <p:cNvSpPr/>
          <p:nvPr/>
        </p:nvSpPr>
        <p:spPr>
          <a:xfrm>
            <a:off x="-144162" y="6435707"/>
            <a:ext cx="12480324" cy="42229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DC53D252-6C21-4A1F-86DB-73FE89E5050A}"/>
              </a:ext>
            </a:extLst>
          </p:cNvPr>
          <p:cNvSpPr txBox="1"/>
          <p:nvPr/>
        </p:nvSpPr>
        <p:spPr>
          <a:xfrm>
            <a:off x="868181" y="6472778"/>
            <a:ext cx="3916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Raleway SemiBold" panose="020B0703030101060003" pitchFamily="34" charset="0"/>
              </a:rPr>
              <a:t>www.its.ac.id</a:t>
            </a:r>
            <a:endParaRPr lang="id-ID" sz="1400" dirty="0">
              <a:solidFill>
                <a:schemeClr val="bg1"/>
              </a:solidFill>
              <a:latin typeface="Raleway SemiBold" panose="020B0703030101060003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61DCD36-B555-448B-BF35-7C58404BDE89}"/>
              </a:ext>
            </a:extLst>
          </p:cNvPr>
          <p:cNvGrpSpPr/>
          <p:nvPr/>
        </p:nvGrpSpPr>
        <p:grpSpPr>
          <a:xfrm>
            <a:off x="343482" y="6589488"/>
            <a:ext cx="276847" cy="99072"/>
            <a:chOff x="258233" y="6589488"/>
            <a:chExt cx="276847" cy="99072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9F74CCD-91CC-474C-9098-A126577B76C8}"/>
                </a:ext>
              </a:extLst>
            </p:cNvPr>
            <p:cNvSpPr/>
            <p:nvPr/>
          </p:nvSpPr>
          <p:spPr>
            <a:xfrm>
              <a:off x="258233" y="6589488"/>
              <a:ext cx="106347" cy="99072"/>
            </a:xfrm>
            <a:prstGeom prst="ellipse">
              <a:avLst/>
            </a:prstGeom>
            <a:solidFill>
              <a:srgbClr val="F5AA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E84121F-F34F-4D5B-A529-419C0668AC66}"/>
                </a:ext>
              </a:extLst>
            </p:cNvPr>
            <p:cNvSpPr/>
            <p:nvPr/>
          </p:nvSpPr>
          <p:spPr>
            <a:xfrm>
              <a:off x="428733" y="6589488"/>
              <a:ext cx="106347" cy="99072"/>
            </a:xfrm>
            <a:prstGeom prst="ellipse">
              <a:avLst/>
            </a:prstGeom>
            <a:solidFill>
              <a:srgbClr val="FFC4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sp>
        <p:nvSpPr>
          <p:cNvPr id="11" name="TextBox 2">
            <a:extLst>
              <a:ext uri="{FF2B5EF4-FFF2-40B4-BE49-F238E27FC236}">
                <a16:creationId xmlns:a16="http://schemas.microsoft.com/office/drawing/2014/main" id="{315EEE01-1E88-4516-AE4F-6764A7B8AA5C}"/>
              </a:ext>
            </a:extLst>
          </p:cNvPr>
          <p:cNvSpPr txBox="1"/>
          <p:nvPr/>
        </p:nvSpPr>
        <p:spPr>
          <a:xfrm>
            <a:off x="5405177" y="6477576"/>
            <a:ext cx="66368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  <a:latin typeface="Myriad Pro" panose="020B0503030403020204" pitchFamily="34" charset="0"/>
              </a:rPr>
              <a:t>INSTITUT TEKNOLOGI SEPULUH NOPEMBER, Surabaya - Indonesia</a:t>
            </a:r>
            <a:endParaRPr lang="id-ID" sz="1400" dirty="0">
              <a:solidFill>
                <a:schemeClr val="bg1"/>
              </a:solidFill>
              <a:latin typeface="Myriad Pro" panose="020B0503030403020204" pitchFamily="34" charset="0"/>
            </a:endParaRPr>
          </a:p>
        </p:txBody>
      </p:sp>
      <p:pic>
        <p:nvPicPr>
          <p:cNvPr id="12" name="Picture 11" descr="A close up of a sign&#10;&#10;Description automatically generated">
            <a:extLst>
              <a:ext uri="{FF2B5EF4-FFF2-40B4-BE49-F238E27FC236}">
                <a16:creationId xmlns:a16="http://schemas.microsoft.com/office/drawing/2014/main" id="{A46A2963-99E8-47CB-87C1-88B6FAD6AA1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040" y="166037"/>
            <a:ext cx="622489" cy="622489"/>
          </a:xfrm>
          <a:prstGeom prst="rect">
            <a:avLst/>
          </a:prstGeom>
        </p:spPr>
      </p:pic>
      <p:pic>
        <p:nvPicPr>
          <p:cNvPr id="13" name="Picture 12" descr="A picture containing drawing&#10;&#10;Description automatically generated">
            <a:extLst>
              <a:ext uri="{FF2B5EF4-FFF2-40B4-BE49-F238E27FC236}">
                <a16:creationId xmlns:a16="http://schemas.microsoft.com/office/drawing/2014/main" id="{34EB5CF5-C53B-4A0F-B313-15C81F2C5CA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757" y="275191"/>
            <a:ext cx="549401" cy="54940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E2D200F-29AF-402E-8F59-BBDB67CDC5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5954" y="-663866"/>
            <a:ext cx="6746944" cy="2463637"/>
          </a:xfrm>
          <a:prstGeom prst="rect">
            <a:avLst/>
          </a:prstGeom>
        </p:spPr>
      </p:pic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8AD83D92-31A0-4196-91D7-A515AC15AF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3481" y="2253279"/>
            <a:ext cx="11485661" cy="3923684"/>
          </a:xfrm>
        </p:spPr>
        <p:txBody>
          <a:bodyPr>
            <a:normAutofit/>
          </a:bodyPr>
          <a:lstStyle/>
          <a:p>
            <a:pPr>
              <a:buFontTx/>
              <a:buChar char="•"/>
            </a:pPr>
            <a:endParaRPr lang="en-US" altLang="id-ID" sz="2400" dirty="0"/>
          </a:p>
          <a:p>
            <a:pPr marL="0" indent="0">
              <a:buNone/>
            </a:pPr>
            <a:endParaRPr lang="id-ID" sz="2400" b="1" u="sng" dirty="0"/>
          </a:p>
          <a:p>
            <a:pPr marL="0" indent="0">
              <a:buNone/>
            </a:pPr>
            <a:endParaRPr lang="id-ID" sz="2400" b="1" u="sng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EA875E6-8C57-402D-8B87-39F804B2729F}"/>
              </a:ext>
            </a:extLst>
          </p:cNvPr>
          <p:cNvSpPr/>
          <p:nvPr/>
        </p:nvSpPr>
        <p:spPr>
          <a:xfrm>
            <a:off x="0" y="1477240"/>
            <a:ext cx="343481" cy="422293"/>
          </a:xfrm>
          <a:prstGeom prst="rect">
            <a:avLst/>
          </a:prstGeom>
          <a:solidFill>
            <a:srgbClr val="F5AA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3"/>
          <p:cNvSpPr txBox="1">
            <a:spLocks noChangeArrowheads="1"/>
          </p:cNvSpPr>
          <p:nvPr/>
        </p:nvSpPr>
        <p:spPr>
          <a:xfrm>
            <a:off x="809807" y="1945650"/>
            <a:ext cx="10515600" cy="40011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id-ID" dirty="0" err="1"/>
              <a:t>Kekuatan</a:t>
            </a:r>
            <a:r>
              <a:rPr lang="en-US" altLang="id-ID" dirty="0"/>
              <a:t> Min </a:t>
            </a:r>
            <a:r>
              <a:rPr lang="en-US" altLang="id-ID" dirty="0" err="1"/>
              <a:t>atau</a:t>
            </a:r>
            <a:r>
              <a:rPr lang="en-US" altLang="id-ID" dirty="0"/>
              <a:t> Single Link </a:t>
            </a:r>
          </a:p>
          <a:p>
            <a:pPr lvl="1"/>
            <a:r>
              <a:rPr lang="en-US" altLang="id-ID" dirty="0">
                <a:solidFill>
                  <a:srgbClr val="FF0000"/>
                </a:solidFill>
              </a:rPr>
              <a:t>Can handle non-elliptical shapes</a:t>
            </a:r>
            <a:endParaRPr lang="en-US" altLang="id-ID" dirty="0"/>
          </a:p>
        </p:txBody>
      </p:sp>
      <p:sp>
        <p:nvSpPr>
          <p:cNvPr id="43" name="Text Box 3"/>
          <p:cNvSpPr txBox="1">
            <a:spLocks noChangeArrowheads="1"/>
          </p:cNvSpPr>
          <p:nvPr/>
        </p:nvSpPr>
        <p:spPr bwMode="auto">
          <a:xfrm>
            <a:off x="2398440" y="5425165"/>
            <a:ext cx="28956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id-ID" sz="2400" dirty="0"/>
              <a:t>Original Points</a:t>
            </a:r>
          </a:p>
        </p:txBody>
      </p:sp>
      <p:grpSp>
        <p:nvGrpSpPr>
          <p:cNvPr id="48" name="Group 4"/>
          <p:cNvGrpSpPr>
            <a:grpSpLocks/>
          </p:cNvGrpSpPr>
          <p:nvPr/>
        </p:nvGrpSpPr>
        <p:grpSpPr bwMode="auto">
          <a:xfrm>
            <a:off x="6468605" y="3129185"/>
            <a:ext cx="4103688" cy="2747964"/>
            <a:chOff x="3072" y="1248"/>
            <a:chExt cx="2585" cy="1731"/>
          </a:xfrm>
        </p:grpSpPr>
        <p:sp>
          <p:nvSpPr>
            <p:cNvPr id="49" name="Text Box 5"/>
            <p:cNvSpPr txBox="1">
              <a:spLocks noChangeArrowheads="1"/>
            </p:cNvSpPr>
            <p:nvPr/>
          </p:nvSpPr>
          <p:spPr bwMode="auto">
            <a:xfrm>
              <a:off x="3408" y="2688"/>
              <a:ext cx="1488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id-ID" sz="2400" dirty="0"/>
                <a:t>Two Clusters</a:t>
              </a:r>
            </a:p>
          </p:txBody>
        </p:sp>
        <p:pic>
          <p:nvPicPr>
            <p:cNvPr id="50" name="Picture 6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928" r="7143"/>
            <a:stretch>
              <a:fillRect/>
            </a:stretch>
          </p:blipFill>
          <p:spPr bwMode="auto">
            <a:xfrm>
              <a:off x="3072" y="1248"/>
              <a:ext cx="2585" cy="13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51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28" r="5357"/>
          <a:stretch>
            <a:fillRect/>
          </a:stretch>
        </p:blipFill>
        <p:spPr bwMode="auto">
          <a:xfrm>
            <a:off x="1484040" y="3139165"/>
            <a:ext cx="4186238" cy="209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09224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85E5CBC-6DA9-4BCE-8278-9E99760F5423}"/>
              </a:ext>
            </a:extLst>
          </p:cNvPr>
          <p:cNvSpPr txBox="1">
            <a:spLocks/>
          </p:cNvSpPr>
          <p:nvPr/>
        </p:nvSpPr>
        <p:spPr>
          <a:xfrm>
            <a:off x="343481" y="909856"/>
            <a:ext cx="11305594" cy="777050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id-ID" sz="4400" b="1" dirty="0" err="1">
                <a:solidFill>
                  <a:srgbClr val="002060"/>
                </a:solidFill>
                <a:latin typeface="Myriad Pro" panose="020B0503030403020204" pitchFamily="34" charset="0"/>
                <a:cs typeface="Myriad Arabic" panose="01010101010101010101" pitchFamily="50" charset="-78"/>
              </a:rPr>
              <a:t>Kemiripan</a:t>
            </a:r>
            <a:r>
              <a:rPr lang="en-US" altLang="id-ID" sz="4400" b="1" dirty="0">
                <a:solidFill>
                  <a:srgbClr val="002060"/>
                </a:solidFill>
                <a:latin typeface="Myriad Pro" panose="020B0503030403020204" pitchFamily="34" charset="0"/>
                <a:cs typeface="Myriad Arabic" panose="01010101010101010101" pitchFamily="50" charset="-78"/>
              </a:rPr>
              <a:t> Cluster: MIN </a:t>
            </a:r>
            <a:r>
              <a:rPr lang="en-US" altLang="id-ID" sz="4400" b="1" dirty="0" err="1">
                <a:solidFill>
                  <a:srgbClr val="002060"/>
                </a:solidFill>
                <a:latin typeface="Myriad Pro" panose="020B0503030403020204" pitchFamily="34" charset="0"/>
                <a:cs typeface="Myriad Arabic" panose="01010101010101010101" pitchFamily="50" charset="-78"/>
              </a:rPr>
              <a:t>atau</a:t>
            </a:r>
            <a:r>
              <a:rPr lang="en-US" altLang="id-ID" sz="4400" b="1" dirty="0">
                <a:solidFill>
                  <a:srgbClr val="002060"/>
                </a:solidFill>
                <a:latin typeface="Myriad Pro" panose="020B0503030403020204" pitchFamily="34" charset="0"/>
                <a:cs typeface="Myriad Arabic" panose="01010101010101010101" pitchFamily="50" charset="-78"/>
              </a:rPr>
              <a:t> Single Link </a:t>
            </a:r>
            <a:endParaRPr lang="en-ID" sz="4400" b="1" dirty="0">
              <a:solidFill>
                <a:srgbClr val="002060"/>
              </a:solidFill>
              <a:latin typeface="Myriad Pro" panose="020B0503030403020204" pitchFamily="34" charset="0"/>
              <a:cs typeface="Myriad Arabic" panose="01010101010101010101" pitchFamily="50" charset="-78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F012A2E-4D68-42D5-A5E8-7CF6761E153C}"/>
              </a:ext>
            </a:extLst>
          </p:cNvPr>
          <p:cNvSpPr/>
          <p:nvPr/>
        </p:nvSpPr>
        <p:spPr>
          <a:xfrm>
            <a:off x="-144162" y="6435707"/>
            <a:ext cx="12480324" cy="42229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DC53D252-6C21-4A1F-86DB-73FE89E5050A}"/>
              </a:ext>
            </a:extLst>
          </p:cNvPr>
          <p:cNvSpPr txBox="1"/>
          <p:nvPr/>
        </p:nvSpPr>
        <p:spPr>
          <a:xfrm>
            <a:off x="868181" y="6472778"/>
            <a:ext cx="3916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Raleway SemiBold" panose="020B0703030101060003" pitchFamily="34" charset="0"/>
              </a:rPr>
              <a:t>www.its.ac.id</a:t>
            </a:r>
            <a:endParaRPr lang="id-ID" sz="1400" dirty="0">
              <a:solidFill>
                <a:schemeClr val="bg1"/>
              </a:solidFill>
              <a:latin typeface="Raleway SemiBold" panose="020B0703030101060003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61DCD36-B555-448B-BF35-7C58404BDE89}"/>
              </a:ext>
            </a:extLst>
          </p:cNvPr>
          <p:cNvGrpSpPr/>
          <p:nvPr/>
        </p:nvGrpSpPr>
        <p:grpSpPr>
          <a:xfrm>
            <a:off x="343482" y="6589488"/>
            <a:ext cx="276847" cy="99072"/>
            <a:chOff x="258233" y="6589488"/>
            <a:chExt cx="276847" cy="99072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9F74CCD-91CC-474C-9098-A126577B76C8}"/>
                </a:ext>
              </a:extLst>
            </p:cNvPr>
            <p:cNvSpPr/>
            <p:nvPr/>
          </p:nvSpPr>
          <p:spPr>
            <a:xfrm>
              <a:off x="258233" y="6589488"/>
              <a:ext cx="106347" cy="99072"/>
            </a:xfrm>
            <a:prstGeom prst="ellipse">
              <a:avLst/>
            </a:prstGeom>
            <a:solidFill>
              <a:srgbClr val="F5AA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E84121F-F34F-4D5B-A529-419C0668AC66}"/>
                </a:ext>
              </a:extLst>
            </p:cNvPr>
            <p:cNvSpPr/>
            <p:nvPr/>
          </p:nvSpPr>
          <p:spPr>
            <a:xfrm>
              <a:off x="428733" y="6589488"/>
              <a:ext cx="106347" cy="99072"/>
            </a:xfrm>
            <a:prstGeom prst="ellipse">
              <a:avLst/>
            </a:prstGeom>
            <a:solidFill>
              <a:srgbClr val="FFC4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sp>
        <p:nvSpPr>
          <p:cNvPr id="11" name="TextBox 2">
            <a:extLst>
              <a:ext uri="{FF2B5EF4-FFF2-40B4-BE49-F238E27FC236}">
                <a16:creationId xmlns:a16="http://schemas.microsoft.com/office/drawing/2014/main" id="{315EEE01-1E88-4516-AE4F-6764A7B8AA5C}"/>
              </a:ext>
            </a:extLst>
          </p:cNvPr>
          <p:cNvSpPr txBox="1"/>
          <p:nvPr/>
        </p:nvSpPr>
        <p:spPr>
          <a:xfrm>
            <a:off x="5405177" y="6477576"/>
            <a:ext cx="66368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  <a:latin typeface="Myriad Pro" panose="020B0503030403020204" pitchFamily="34" charset="0"/>
              </a:rPr>
              <a:t>INSTITUT TEKNOLOGI SEPULUH NOPEMBER, Surabaya - Indonesia</a:t>
            </a:r>
            <a:endParaRPr lang="id-ID" sz="1400" dirty="0">
              <a:solidFill>
                <a:schemeClr val="bg1"/>
              </a:solidFill>
              <a:latin typeface="Myriad Pro" panose="020B0503030403020204" pitchFamily="34" charset="0"/>
            </a:endParaRPr>
          </a:p>
        </p:txBody>
      </p:sp>
      <p:pic>
        <p:nvPicPr>
          <p:cNvPr id="12" name="Picture 11" descr="A close up of a sign&#10;&#10;Description automatically generated">
            <a:extLst>
              <a:ext uri="{FF2B5EF4-FFF2-40B4-BE49-F238E27FC236}">
                <a16:creationId xmlns:a16="http://schemas.microsoft.com/office/drawing/2014/main" id="{A46A2963-99E8-47CB-87C1-88B6FAD6AA1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040" y="166037"/>
            <a:ext cx="622489" cy="622489"/>
          </a:xfrm>
          <a:prstGeom prst="rect">
            <a:avLst/>
          </a:prstGeom>
        </p:spPr>
      </p:pic>
      <p:pic>
        <p:nvPicPr>
          <p:cNvPr id="13" name="Picture 12" descr="A picture containing drawing&#10;&#10;Description automatically generated">
            <a:extLst>
              <a:ext uri="{FF2B5EF4-FFF2-40B4-BE49-F238E27FC236}">
                <a16:creationId xmlns:a16="http://schemas.microsoft.com/office/drawing/2014/main" id="{34EB5CF5-C53B-4A0F-B313-15C81F2C5CA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757" y="275191"/>
            <a:ext cx="549401" cy="54940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E2D200F-29AF-402E-8F59-BBDB67CDC5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5954" y="-663866"/>
            <a:ext cx="6746944" cy="2463637"/>
          </a:xfrm>
          <a:prstGeom prst="rect">
            <a:avLst/>
          </a:prstGeom>
        </p:spPr>
      </p:pic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8AD83D92-31A0-4196-91D7-A515AC15AF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3481" y="2253279"/>
            <a:ext cx="11485661" cy="3923684"/>
          </a:xfrm>
        </p:spPr>
        <p:txBody>
          <a:bodyPr>
            <a:normAutofit/>
          </a:bodyPr>
          <a:lstStyle/>
          <a:p>
            <a:pPr>
              <a:buFontTx/>
              <a:buChar char="•"/>
            </a:pPr>
            <a:endParaRPr lang="en-US" altLang="id-ID" sz="2400" dirty="0"/>
          </a:p>
          <a:p>
            <a:pPr marL="0" indent="0">
              <a:buNone/>
            </a:pPr>
            <a:endParaRPr lang="id-ID" sz="2400" b="1" u="sng" dirty="0"/>
          </a:p>
          <a:p>
            <a:pPr marL="0" indent="0">
              <a:buNone/>
            </a:pPr>
            <a:endParaRPr lang="id-ID" sz="2400" b="1" u="sng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EA875E6-8C57-402D-8B87-39F804B2729F}"/>
              </a:ext>
            </a:extLst>
          </p:cNvPr>
          <p:cNvSpPr/>
          <p:nvPr/>
        </p:nvSpPr>
        <p:spPr>
          <a:xfrm>
            <a:off x="0" y="1477240"/>
            <a:ext cx="343481" cy="422293"/>
          </a:xfrm>
          <a:prstGeom prst="rect">
            <a:avLst/>
          </a:prstGeom>
          <a:solidFill>
            <a:srgbClr val="F5AA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3"/>
          <p:cNvSpPr txBox="1">
            <a:spLocks noChangeArrowheads="1"/>
          </p:cNvSpPr>
          <p:nvPr/>
        </p:nvSpPr>
        <p:spPr>
          <a:xfrm>
            <a:off x="809807" y="1945650"/>
            <a:ext cx="10515600" cy="40011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id-ID" dirty="0" err="1"/>
              <a:t>Kelemahan</a:t>
            </a:r>
            <a:r>
              <a:rPr lang="en-US" altLang="id-ID" dirty="0"/>
              <a:t> Min </a:t>
            </a:r>
            <a:r>
              <a:rPr lang="en-US" altLang="id-ID" dirty="0" err="1"/>
              <a:t>atau</a:t>
            </a:r>
            <a:r>
              <a:rPr lang="en-US" altLang="id-ID" dirty="0"/>
              <a:t> Single Link </a:t>
            </a:r>
          </a:p>
          <a:p>
            <a:pPr lvl="1"/>
            <a:r>
              <a:rPr lang="en-US" altLang="id-ID" dirty="0">
                <a:solidFill>
                  <a:srgbClr val="FF0000"/>
                </a:solidFill>
              </a:rPr>
              <a:t>Sensitive to noise and outliers</a:t>
            </a:r>
            <a:endParaRPr lang="en-US" altLang="id-ID" dirty="0"/>
          </a:p>
        </p:txBody>
      </p:sp>
      <p:sp>
        <p:nvSpPr>
          <p:cNvPr id="43" name="Text Box 3"/>
          <p:cNvSpPr txBox="1">
            <a:spLocks noChangeArrowheads="1"/>
          </p:cNvSpPr>
          <p:nvPr/>
        </p:nvSpPr>
        <p:spPr bwMode="auto">
          <a:xfrm>
            <a:off x="2313653" y="5546888"/>
            <a:ext cx="28956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id-ID" sz="2400" dirty="0"/>
              <a:t>Original Points</a:t>
            </a:r>
          </a:p>
        </p:txBody>
      </p:sp>
      <p:pic>
        <p:nvPicPr>
          <p:cNvPr id="21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4636" y="2959058"/>
            <a:ext cx="3209404" cy="24061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2" name="Group 5"/>
          <p:cNvGrpSpPr>
            <a:grpSpLocks/>
          </p:cNvGrpSpPr>
          <p:nvPr/>
        </p:nvGrpSpPr>
        <p:grpSpPr bwMode="auto">
          <a:xfrm>
            <a:off x="6437969" y="2965822"/>
            <a:ext cx="3371050" cy="2859048"/>
            <a:chOff x="2496" y="960"/>
            <a:chExt cx="2689" cy="2307"/>
          </a:xfrm>
        </p:grpSpPr>
        <p:sp>
          <p:nvSpPr>
            <p:cNvPr id="23" name="Text Box 6"/>
            <p:cNvSpPr txBox="1">
              <a:spLocks noChangeArrowheads="1"/>
            </p:cNvSpPr>
            <p:nvPr/>
          </p:nvSpPr>
          <p:spPr bwMode="auto">
            <a:xfrm>
              <a:off x="3072" y="2976"/>
              <a:ext cx="1824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id-ID" sz="2400" dirty="0"/>
                <a:t>Two Clusters</a:t>
              </a:r>
            </a:p>
          </p:txBody>
        </p:sp>
        <p:pic>
          <p:nvPicPr>
            <p:cNvPr id="24" name="Picture 7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96" y="960"/>
              <a:ext cx="2689" cy="20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865943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85E5CBC-6DA9-4BCE-8278-9E99760F5423}"/>
              </a:ext>
            </a:extLst>
          </p:cNvPr>
          <p:cNvSpPr txBox="1">
            <a:spLocks/>
          </p:cNvSpPr>
          <p:nvPr/>
        </p:nvSpPr>
        <p:spPr>
          <a:xfrm>
            <a:off x="343480" y="909856"/>
            <a:ext cx="11781845" cy="777050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id-ID" sz="4400" b="1" dirty="0" err="1">
                <a:solidFill>
                  <a:srgbClr val="002060"/>
                </a:solidFill>
                <a:latin typeface="Myriad Pro" panose="020B0503030403020204" pitchFamily="34" charset="0"/>
                <a:cs typeface="Myriad Arabic" panose="01010101010101010101" pitchFamily="50" charset="-78"/>
              </a:rPr>
              <a:t>Kemiripan</a:t>
            </a:r>
            <a:r>
              <a:rPr lang="en-US" altLang="id-ID" sz="4400" b="1" dirty="0">
                <a:solidFill>
                  <a:srgbClr val="002060"/>
                </a:solidFill>
                <a:latin typeface="Myriad Pro" panose="020B0503030403020204" pitchFamily="34" charset="0"/>
                <a:cs typeface="Myriad Arabic" panose="01010101010101010101" pitchFamily="50" charset="-78"/>
              </a:rPr>
              <a:t> Cluster: MAX </a:t>
            </a:r>
            <a:r>
              <a:rPr lang="en-US" altLang="id-ID" sz="4400" b="1" dirty="0" err="1">
                <a:solidFill>
                  <a:srgbClr val="002060"/>
                </a:solidFill>
                <a:latin typeface="Myriad Pro" panose="020B0503030403020204" pitchFamily="34" charset="0"/>
                <a:cs typeface="Myriad Arabic" panose="01010101010101010101" pitchFamily="50" charset="-78"/>
              </a:rPr>
              <a:t>atau</a:t>
            </a:r>
            <a:r>
              <a:rPr lang="en-US" altLang="id-ID" sz="4400" b="1" dirty="0">
                <a:solidFill>
                  <a:srgbClr val="002060"/>
                </a:solidFill>
                <a:latin typeface="Myriad Pro" panose="020B0503030403020204" pitchFamily="34" charset="0"/>
                <a:cs typeface="Myriad Arabic" panose="01010101010101010101" pitchFamily="50" charset="-78"/>
              </a:rPr>
              <a:t> Complete Link </a:t>
            </a:r>
            <a:endParaRPr lang="en-ID" sz="4400" b="1" dirty="0">
              <a:solidFill>
                <a:srgbClr val="002060"/>
              </a:solidFill>
              <a:latin typeface="Myriad Pro" panose="020B0503030403020204" pitchFamily="34" charset="0"/>
              <a:cs typeface="Myriad Arabic" panose="01010101010101010101" pitchFamily="50" charset="-78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F012A2E-4D68-42D5-A5E8-7CF6761E153C}"/>
              </a:ext>
            </a:extLst>
          </p:cNvPr>
          <p:cNvSpPr/>
          <p:nvPr/>
        </p:nvSpPr>
        <p:spPr>
          <a:xfrm>
            <a:off x="-144162" y="6435707"/>
            <a:ext cx="12480324" cy="42229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DC53D252-6C21-4A1F-86DB-73FE89E5050A}"/>
              </a:ext>
            </a:extLst>
          </p:cNvPr>
          <p:cNvSpPr txBox="1"/>
          <p:nvPr/>
        </p:nvSpPr>
        <p:spPr>
          <a:xfrm>
            <a:off x="868181" y="6472778"/>
            <a:ext cx="3916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Raleway SemiBold" panose="020B0703030101060003" pitchFamily="34" charset="0"/>
              </a:rPr>
              <a:t>www.its.ac.id</a:t>
            </a:r>
            <a:endParaRPr lang="id-ID" sz="1400" dirty="0">
              <a:solidFill>
                <a:schemeClr val="bg1"/>
              </a:solidFill>
              <a:latin typeface="Raleway SemiBold" panose="020B0703030101060003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61DCD36-B555-448B-BF35-7C58404BDE89}"/>
              </a:ext>
            </a:extLst>
          </p:cNvPr>
          <p:cNvGrpSpPr/>
          <p:nvPr/>
        </p:nvGrpSpPr>
        <p:grpSpPr>
          <a:xfrm>
            <a:off x="343482" y="6589488"/>
            <a:ext cx="276847" cy="99072"/>
            <a:chOff x="258233" y="6589488"/>
            <a:chExt cx="276847" cy="99072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9F74CCD-91CC-474C-9098-A126577B76C8}"/>
                </a:ext>
              </a:extLst>
            </p:cNvPr>
            <p:cNvSpPr/>
            <p:nvPr/>
          </p:nvSpPr>
          <p:spPr>
            <a:xfrm>
              <a:off x="258233" y="6589488"/>
              <a:ext cx="106347" cy="99072"/>
            </a:xfrm>
            <a:prstGeom prst="ellipse">
              <a:avLst/>
            </a:prstGeom>
            <a:solidFill>
              <a:srgbClr val="F5AA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E84121F-F34F-4D5B-A529-419C0668AC66}"/>
                </a:ext>
              </a:extLst>
            </p:cNvPr>
            <p:cNvSpPr/>
            <p:nvPr/>
          </p:nvSpPr>
          <p:spPr>
            <a:xfrm>
              <a:off x="428733" y="6589488"/>
              <a:ext cx="106347" cy="99072"/>
            </a:xfrm>
            <a:prstGeom prst="ellipse">
              <a:avLst/>
            </a:prstGeom>
            <a:solidFill>
              <a:srgbClr val="FFC4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sp>
        <p:nvSpPr>
          <p:cNvPr id="11" name="TextBox 2">
            <a:extLst>
              <a:ext uri="{FF2B5EF4-FFF2-40B4-BE49-F238E27FC236}">
                <a16:creationId xmlns:a16="http://schemas.microsoft.com/office/drawing/2014/main" id="{315EEE01-1E88-4516-AE4F-6764A7B8AA5C}"/>
              </a:ext>
            </a:extLst>
          </p:cNvPr>
          <p:cNvSpPr txBox="1"/>
          <p:nvPr/>
        </p:nvSpPr>
        <p:spPr>
          <a:xfrm>
            <a:off x="5405177" y="6477576"/>
            <a:ext cx="66368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  <a:latin typeface="Myriad Pro" panose="020B0503030403020204" pitchFamily="34" charset="0"/>
              </a:rPr>
              <a:t>INSTITUT TEKNOLOGI SEPULUH NOPEMBER, Surabaya - Indonesia</a:t>
            </a:r>
            <a:endParaRPr lang="id-ID" sz="1400" dirty="0">
              <a:solidFill>
                <a:schemeClr val="bg1"/>
              </a:solidFill>
              <a:latin typeface="Myriad Pro" panose="020B0503030403020204" pitchFamily="34" charset="0"/>
            </a:endParaRPr>
          </a:p>
        </p:txBody>
      </p:sp>
      <p:pic>
        <p:nvPicPr>
          <p:cNvPr id="12" name="Picture 11" descr="A close up of a sign&#10;&#10;Description automatically generated">
            <a:extLst>
              <a:ext uri="{FF2B5EF4-FFF2-40B4-BE49-F238E27FC236}">
                <a16:creationId xmlns:a16="http://schemas.microsoft.com/office/drawing/2014/main" id="{A46A2963-99E8-47CB-87C1-88B6FAD6AA1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040" y="166037"/>
            <a:ext cx="622489" cy="622489"/>
          </a:xfrm>
          <a:prstGeom prst="rect">
            <a:avLst/>
          </a:prstGeom>
        </p:spPr>
      </p:pic>
      <p:pic>
        <p:nvPicPr>
          <p:cNvPr id="13" name="Picture 12" descr="A picture containing drawing&#10;&#10;Description automatically generated">
            <a:extLst>
              <a:ext uri="{FF2B5EF4-FFF2-40B4-BE49-F238E27FC236}">
                <a16:creationId xmlns:a16="http://schemas.microsoft.com/office/drawing/2014/main" id="{34EB5CF5-C53B-4A0F-B313-15C81F2C5CA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757" y="275191"/>
            <a:ext cx="549401" cy="54940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E2D200F-29AF-402E-8F59-BBDB67CDC5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5954" y="-663866"/>
            <a:ext cx="6746944" cy="2463637"/>
          </a:xfrm>
          <a:prstGeom prst="rect">
            <a:avLst/>
          </a:prstGeom>
        </p:spPr>
      </p:pic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8AD83D92-31A0-4196-91D7-A515AC15AF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3481" y="2253279"/>
            <a:ext cx="11485661" cy="3923684"/>
          </a:xfrm>
        </p:spPr>
        <p:txBody>
          <a:bodyPr>
            <a:normAutofit/>
          </a:bodyPr>
          <a:lstStyle/>
          <a:p>
            <a:pPr>
              <a:buFontTx/>
              <a:buChar char="•"/>
            </a:pPr>
            <a:endParaRPr lang="en-US" altLang="id-ID" sz="2400" dirty="0"/>
          </a:p>
          <a:p>
            <a:pPr marL="0" indent="0">
              <a:buNone/>
            </a:pPr>
            <a:endParaRPr lang="id-ID" sz="2400" b="1" u="sng" dirty="0"/>
          </a:p>
          <a:p>
            <a:pPr marL="0" indent="0">
              <a:buNone/>
            </a:pPr>
            <a:endParaRPr lang="id-ID" sz="2400" b="1" u="sng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EA875E6-8C57-402D-8B87-39F804B2729F}"/>
              </a:ext>
            </a:extLst>
          </p:cNvPr>
          <p:cNvSpPr/>
          <p:nvPr/>
        </p:nvSpPr>
        <p:spPr>
          <a:xfrm>
            <a:off x="0" y="1477240"/>
            <a:ext cx="343481" cy="422293"/>
          </a:xfrm>
          <a:prstGeom prst="rect">
            <a:avLst/>
          </a:prstGeom>
          <a:solidFill>
            <a:srgbClr val="F5AA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3"/>
          <p:cNvSpPr txBox="1">
            <a:spLocks noChangeArrowheads="1"/>
          </p:cNvSpPr>
          <p:nvPr/>
        </p:nvSpPr>
        <p:spPr>
          <a:xfrm>
            <a:off x="809807" y="1945650"/>
            <a:ext cx="10515600" cy="40011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id-ID" dirty="0" err="1"/>
              <a:t>Nilai</a:t>
            </a:r>
            <a:r>
              <a:rPr lang="en-US" altLang="id-ID" dirty="0"/>
              <a:t> </a:t>
            </a:r>
            <a:r>
              <a:rPr lang="en-US" altLang="id-ID" dirty="0" err="1"/>
              <a:t>kemiripan</a:t>
            </a:r>
            <a:r>
              <a:rPr lang="en-US" altLang="id-ID" dirty="0"/>
              <a:t> </a:t>
            </a:r>
            <a:r>
              <a:rPr lang="en-US" altLang="id-ID" dirty="0" err="1"/>
              <a:t>dua</a:t>
            </a:r>
            <a:r>
              <a:rPr lang="en-US" altLang="id-ID" dirty="0"/>
              <a:t> cluster </a:t>
            </a:r>
            <a:r>
              <a:rPr lang="en-US" altLang="id-ID" dirty="0" err="1"/>
              <a:t>menggunakan</a:t>
            </a:r>
            <a:r>
              <a:rPr lang="en-US" altLang="id-ID" dirty="0"/>
              <a:t> </a:t>
            </a:r>
            <a:r>
              <a:rPr lang="en-US" altLang="id-ID" dirty="0" err="1"/>
              <a:t>dua</a:t>
            </a:r>
            <a:r>
              <a:rPr lang="en-US" altLang="id-ID" dirty="0"/>
              <a:t> </a:t>
            </a:r>
            <a:r>
              <a:rPr lang="en-US" altLang="id-ID" dirty="0" err="1"/>
              <a:t>titik</a:t>
            </a:r>
            <a:r>
              <a:rPr lang="en-US" altLang="id-ID" dirty="0"/>
              <a:t> paling </a:t>
            </a:r>
            <a:r>
              <a:rPr lang="en-US" altLang="id-ID" dirty="0" err="1"/>
              <a:t>tidak</a:t>
            </a:r>
            <a:r>
              <a:rPr lang="en-US" altLang="id-ID" dirty="0"/>
              <a:t> </a:t>
            </a:r>
            <a:r>
              <a:rPr lang="en-US" altLang="id-ID" dirty="0" err="1"/>
              <a:t>mirip</a:t>
            </a:r>
            <a:r>
              <a:rPr lang="en-US" altLang="id-ID" dirty="0"/>
              <a:t> (</a:t>
            </a:r>
            <a:r>
              <a:rPr lang="en-US" altLang="id-ID" dirty="0" err="1"/>
              <a:t>terjauh</a:t>
            </a:r>
            <a:r>
              <a:rPr lang="en-US" altLang="id-ID" dirty="0"/>
              <a:t>) </a:t>
            </a:r>
            <a:r>
              <a:rPr lang="en-US" altLang="id-ID" dirty="0" err="1"/>
              <a:t>pada</a:t>
            </a:r>
            <a:r>
              <a:rPr lang="en-US" altLang="id-ID" dirty="0"/>
              <a:t> cluster yang </a:t>
            </a:r>
            <a:r>
              <a:rPr lang="en-US" altLang="id-ID" dirty="0" err="1"/>
              <a:t>berbeda</a:t>
            </a:r>
            <a:r>
              <a:rPr lang="en-US" altLang="id-ID" dirty="0"/>
              <a:t>. </a:t>
            </a:r>
          </a:p>
          <a:p>
            <a:pPr lvl="1"/>
            <a:r>
              <a:rPr lang="en-US" altLang="id-ID" sz="2000" dirty="0" err="1"/>
              <a:t>Ditentukan</a:t>
            </a:r>
            <a:r>
              <a:rPr lang="en-US" altLang="id-ID" sz="2000" dirty="0"/>
              <a:t> </a:t>
            </a:r>
            <a:r>
              <a:rPr lang="en-US" altLang="id-ID" sz="2000" dirty="0" err="1"/>
              <a:t>oleh</a:t>
            </a:r>
            <a:r>
              <a:rPr lang="en-US" altLang="id-ID" sz="2000" dirty="0"/>
              <a:t> </a:t>
            </a:r>
            <a:r>
              <a:rPr lang="en-US" altLang="id-ID" sz="2000" dirty="0" err="1"/>
              <a:t>semua</a:t>
            </a:r>
            <a:r>
              <a:rPr lang="en-US" altLang="id-ID" sz="2000" dirty="0"/>
              <a:t> </a:t>
            </a:r>
            <a:r>
              <a:rPr lang="en-US" altLang="id-ID" sz="2000" dirty="0" err="1"/>
              <a:t>pasangan</a:t>
            </a:r>
            <a:r>
              <a:rPr lang="en-US" altLang="id-ID" sz="2000" dirty="0"/>
              <a:t> </a:t>
            </a:r>
            <a:r>
              <a:rPr lang="en-US" altLang="id-ID" sz="2000" dirty="0" err="1"/>
              <a:t>titik</a:t>
            </a:r>
            <a:r>
              <a:rPr lang="en-US" altLang="id-ID" sz="2000" dirty="0"/>
              <a:t> </a:t>
            </a:r>
            <a:r>
              <a:rPr lang="en-US" altLang="id-ID" sz="2000" dirty="0" err="1"/>
              <a:t>pada</a:t>
            </a:r>
            <a:r>
              <a:rPr lang="en-US" altLang="id-ID" sz="2000" dirty="0"/>
              <a:t> </a:t>
            </a:r>
            <a:r>
              <a:rPr lang="en-US" altLang="id-ID" sz="2000" dirty="0" err="1"/>
              <a:t>dua</a:t>
            </a:r>
            <a:r>
              <a:rPr lang="en-US" altLang="id-ID" sz="2000" dirty="0"/>
              <a:t> cluster, (complete link) </a:t>
            </a:r>
            <a:r>
              <a:rPr lang="en-US" altLang="id-ID" sz="2000" dirty="0" err="1"/>
              <a:t>pada</a:t>
            </a:r>
            <a:r>
              <a:rPr lang="en-US" altLang="id-ID" sz="2000" dirty="0"/>
              <a:t> graph proximity</a:t>
            </a:r>
            <a:r>
              <a:rPr lang="en-US" altLang="id-ID" dirty="0"/>
              <a:t>. </a:t>
            </a:r>
          </a:p>
        </p:txBody>
      </p:sp>
      <p:graphicFrame>
        <p:nvGraphicFramePr>
          <p:cNvPr id="29" name="Object 4"/>
          <p:cNvGraphicFramePr>
            <a:graphicFrameLocks noChangeAspect="1"/>
          </p:cNvGraphicFramePr>
          <p:nvPr/>
        </p:nvGraphicFramePr>
        <p:xfrm>
          <a:off x="620329" y="3234180"/>
          <a:ext cx="4087813" cy="19618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04" name="Worksheet" r:id="rId6" imgW="2294001" imgH="1013841" progId="Excel.Sheet.8">
                  <p:embed/>
                </p:oleObj>
              </mc:Choice>
              <mc:Fallback>
                <p:oleObj name="Worksheet" r:id="rId6" imgW="2294001" imgH="1013841" progId="Excel.Sheet.8">
                  <p:embed/>
                  <p:pic>
                    <p:nvPicPr>
                      <p:cNvPr id="29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0329" y="3234180"/>
                        <a:ext cx="4087813" cy="196188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1409234" y="5289321"/>
            <a:ext cx="33758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Matriks</a:t>
            </a:r>
            <a:r>
              <a:rPr lang="en-US" dirty="0"/>
              <a:t> proximity.</a:t>
            </a:r>
          </a:p>
          <a:p>
            <a:r>
              <a:rPr lang="en-US" dirty="0" err="1"/>
              <a:t>Semakin</a:t>
            </a:r>
            <a:r>
              <a:rPr lang="en-US" dirty="0"/>
              <a:t> </a:t>
            </a:r>
            <a:r>
              <a:rPr lang="en-US" dirty="0" err="1"/>
              <a:t>mirip</a:t>
            </a:r>
            <a:r>
              <a:rPr lang="en-US" dirty="0"/>
              <a:t> </a:t>
            </a:r>
            <a:r>
              <a:rPr lang="en-US" dirty="0" err="1"/>
              <a:t>jika</a:t>
            </a:r>
            <a:r>
              <a:rPr lang="en-US" dirty="0"/>
              <a:t> </a:t>
            </a:r>
            <a:r>
              <a:rPr lang="en-US" dirty="0" err="1"/>
              <a:t>nilai</a:t>
            </a:r>
            <a:r>
              <a:rPr lang="en-US" dirty="0"/>
              <a:t> </a:t>
            </a:r>
            <a:r>
              <a:rPr lang="en-US" dirty="0" err="1"/>
              <a:t>kemiripan</a:t>
            </a:r>
            <a:r>
              <a:rPr lang="en-US" dirty="0"/>
              <a:t> </a:t>
            </a:r>
            <a:r>
              <a:rPr lang="en-US" dirty="0" err="1"/>
              <a:t>semakin</a:t>
            </a:r>
            <a:r>
              <a:rPr lang="en-US" dirty="0"/>
              <a:t> </a:t>
            </a:r>
            <a:r>
              <a:rPr lang="en-US" dirty="0" err="1"/>
              <a:t>besar</a:t>
            </a:r>
            <a:r>
              <a:rPr lang="en-US" dirty="0"/>
              <a:t>.</a:t>
            </a:r>
          </a:p>
        </p:txBody>
      </p:sp>
      <p:sp>
        <p:nvSpPr>
          <p:cNvPr id="63" name="Text Box 4"/>
          <p:cNvSpPr txBox="1">
            <a:spLocks noChangeArrowheads="1"/>
          </p:cNvSpPr>
          <p:nvPr/>
        </p:nvSpPr>
        <p:spPr bwMode="auto">
          <a:xfrm>
            <a:off x="9197119" y="5661515"/>
            <a:ext cx="22860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id-ID" sz="2000" dirty="0" err="1"/>
              <a:t>Dendrogram</a:t>
            </a:r>
            <a:endParaRPr lang="en-US" altLang="id-ID" sz="2000" dirty="0"/>
          </a:p>
        </p:txBody>
      </p:sp>
      <p:sp>
        <p:nvSpPr>
          <p:cNvPr id="96" name="Text Box 3"/>
          <p:cNvSpPr txBox="1">
            <a:spLocks noChangeArrowheads="1"/>
          </p:cNvSpPr>
          <p:nvPr/>
        </p:nvSpPr>
        <p:spPr bwMode="auto">
          <a:xfrm>
            <a:off x="5786496" y="5976908"/>
            <a:ext cx="1976429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id-ID" sz="2000" dirty="0"/>
              <a:t>Nested Clusters</a:t>
            </a:r>
          </a:p>
        </p:txBody>
      </p:sp>
      <p:grpSp>
        <p:nvGrpSpPr>
          <p:cNvPr id="58" name="Group 5">
            <a:extLst>
              <a:ext uri="{FF2B5EF4-FFF2-40B4-BE49-F238E27FC236}">
                <a16:creationId xmlns:a16="http://schemas.microsoft.com/office/drawing/2014/main" id="{155AF4E9-7DC6-49EC-A29B-2659065ADAA1}"/>
              </a:ext>
            </a:extLst>
          </p:cNvPr>
          <p:cNvGrpSpPr>
            <a:grpSpLocks/>
          </p:cNvGrpSpPr>
          <p:nvPr/>
        </p:nvGrpSpPr>
        <p:grpSpPr bwMode="auto">
          <a:xfrm>
            <a:off x="8863462" y="3411249"/>
            <a:ext cx="2029691" cy="2236761"/>
            <a:chOff x="3691" y="2160"/>
            <a:chExt cx="1637" cy="1680"/>
          </a:xfrm>
        </p:grpSpPr>
        <p:sp>
          <p:nvSpPr>
            <p:cNvPr id="59" name="Line 6">
              <a:extLst>
                <a:ext uri="{FF2B5EF4-FFF2-40B4-BE49-F238E27FC236}">
                  <a16:creationId xmlns:a16="http://schemas.microsoft.com/office/drawing/2014/main" id="{6D8DC54E-5CC6-40E7-AFDC-FEF03DE4DC5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219" y="3168"/>
              <a:ext cx="0" cy="42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60" name="Line 7">
              <a:extLst>
                <a:ext uri="{FF2B5EF4-FFF2-40B4-BE49-F238E27FC236}">
                  <a16:creationId xmlns:a16="http://schemas.microsoft.com/office/drawing/2014/main" id="{46638208-F653-419C-AD50-15486BEFE58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93" y="3168"/>
              <a:ext cx="42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61" name="Line 8">
              <a:extLst>
                <a:ext uri="{FF2B5EF4-FFF2-40B4-BE49-F238E27FC236}">
                  <a16:creationId xmlns:a16="http://schemas.microsoft.com/office/drawing/2014/main" id="{13D02B4B-4AA2-4C78-8D2E-4B85CDCF6AF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93" y="3168"/>
              <a:ext cx="0" cy="42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62" name="Line 9">
              <a:extLst>
                <a:ext uri="{FF2B5EF4-FFF2-40B4-BE49-F238E27FC236}">
                  <a16:creationId xmlns:a16="http://schemas.microsoft.com/office/drawing/2014/main" id="{118F905F-0731-458C-AEB7-1E61745E2A5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964" y="2916"/>
              <a:ext cx="0" cy="25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75" name="Line 10">
              <a:extLst>
                <a:ext uri="{FF2B5EF4-FFF2-40B4-BE49-F238E27FC236}">
                  <a16:creationId xmlns:a16="http://schemas.microsoft.com/office/drawing/2014/main" id="{41120FA6-2AB2-4FBC-B20A-94C38AE7EAF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964" y="2832"/>
              <a:ext cx="0" cy="8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76" name="Line 11">
              <a:extLst>
                <a:ext uri="{FF2B5EF4-FFF2-40B4-BE49-F238E27FC236}">
                  <a16:creationId xmlns:a16="http://schemas.microsoft.com/office/drawing/2014/main" id="{9E1261A8-67F7-4029-A337-807860D17B9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197" y="3252"/>
              <a:ext cx="0" cy="33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77" name="Line 12">
              <a:extLst>
                <a:ext uri="{FF2B5EF4-FFF2-40B4-BE49-F238E27FC236}">
                  <a16:creationId xmlns:a16="http://schemas.microsoft.com/office/drawing/2014/main" id="{0BA14D8A-F408-4859-AE93-9B54F64C90E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70" y="3252"/>
              <a:ext cx="427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78" name="Line 13">
              <a:extLst>
                <a:ext uri="{FF2B5EF4-FFF2-40B4-BE49-F238E27FC236}">
                  <a16:creationId xmlns:a16="http://schemas.microsoft.com/office/drawing/2014/main" id="{9D127BC3-AA71-4E6B-8133-C802ECA0C6F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70" y="3252"/>
              <a:ext cx="0" cy="33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79" name="Line 14">
              <a:extLst>
                <a:ext uri="{FF2B5EF4-FFF2-40B4-BE49-F238E27FC236}">
                  <a16:creationId xmlns:a16="http://schemas.microsoft.com/office/drawing/2014/main" id="{9E0A6FEB-92A4-429C-9CB4-B05BDDB5872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941" y="2748"/>
              <a:ext cx="0" cy="50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80" name="Line 15">
              <a:extLst>
                <a:ext uri="{FF2B5EF4-FFF2-40B4-BE49-F238E27FC236}">
                  <a16:creationId xmlns:a16="http://schemas.microsoft.com/office/drawing/2014/main" id="{8AB36621-72B2-496D-BFC9-318FAA88413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941" y="2664"/>
              <a:ext cx="0" cy="8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81" name="Line 16">
              <a:extLst>
                <a:ext uri="{FF2B5EF4-FFF2-40B4-BE49-F238E27FC236}">
                  <a16:creationId xmlns:a16="http://schemas.microsoft.com/office/drawing/2014/main" id="{40375198-C838-47F9-A42A-83753EFFFE2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537" y="2832"/>
              <a:ext cx="0" cy="75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82" name="Line 17">
              <a:extLst>
                <a:ext uri="{FF2B5EF4-FFF2-40B4-BE49-F238E27FC236}">
                  <a16:creationId xmlns:a16="http://schemas.microsoft.com/office/drawing/2014/main" id="{644AEDED-445A-4EF3-B479-8E91DCC1DF3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37" y="2832"/>
              <a:ext cx="427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83" name="Line 18">
              <a:extLst>
                <a:ext uri="{FF2B5EF4-FFF2-40B4-BE49-F238E27FC236}">
                  <a16:creationId xmlns:a16="http://schemas.microsoft.com/office/drawing/2014/main" id="{9F6200D7-DA20-4E2F-9A17-EBA175B6AEE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793" y="2496"/>
              <a:ext cx="0" cy="33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84" name="Line 19">
              <a:extLst>
                <a:ext uri="{FF2B5EF4-FFF2-40B4-BE49-F238E27FC236}">
                  <a16:creationId xmlns:a16="http://schemas.microsoft.com/office/drawing/2014/main" id="{FB8A07A8-76AF-452A-982A-7CDD7631EDB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41" y="2496"/>
              <a:ext cx="852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85" name="Line 20">
              <a:extLst>
                <a:ext uri="{FF2B5EF4-FFF2-40B4-BE49-F238E27FC236}">
                  <a16:creationId xmlns:a16="http://schemas.microsoft.com/office/drawing/2014/main" id="{FD0A4B17-F5B7-478C-B25C-1CED10993C9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41" y="2496"/>
              <a:ext cx="0" cy="25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86" name="Line 21">
              <a:extLst>
                <a:ext uri="{FF2B5EF4-FFF2-40B4-BE49-F238E27FC236}">
                  <a16:creationId xmlns:a16="http://schemas.microsoft.com/office/drawing/2014/main" id="{22DD1BB2-79CB-49B6-9ACB-3C6ABAAC881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367" y="2160"/>
              <a:ext cx="0" cy="33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87" name="Text Box 22">
              <a:extLst>
                <a:ext uri="{FF2B5EF4-FFF2-40B4-BE49-F238E27FC236}">
                  <a16:creationId xmlns:a16="http://schemas.microsoft.com/office/drawing/2014/main" id="{E1B5CEA2-63BE-4352-9690-412F90733C2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91" y="3609"/>
              <a:ext cx="18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id-ID">
                  <a:latin typeface="Times New Roman" pitchFamily="18" charset="0"/>
                </a:rPr>
                <a:t>1</a:t>
              </a:r>
            </a:p>
          </p:txBody>
        </p:sp>
        <p:sp>
          <p:nvSpPr>
            <p:cNvPr id="88" name="Text Box 23">
              <a:extLst>
                <a:ext uri="{FF2B5EF4-FFF2-40B4-BE49-F238E27FC236}">
                  <a16:creationId xmlns:a16="http://schemas.microsoft.com/office/drawing/2014/main" id="{5A10936F-0013-4E14-8096-97AD05D0E95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17" y="3609"/>
              <a:ext cx="18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id-ID">
                  <a:latin typeface="Times New Roman" pitchFamily="18" charset="0"/>
                </a:rPr>
                <a:t>2</a:t>
              </a:r>
            </a:p>
          </p:txBody>
        </p:sp>
        <p:sp>
          <p:nvSpPr>
            <p:cNvPr id="89" name="Text Box 24">
              <a:extLst>
                <a:ext uri="{FF2B5EF4-FFF2-40B4-BE49-F238E27FC236}">
                  <a16:creationId xmlns:a16="http://schemas.microsoft.com/office/drawing/2014/main" id="{EA828A30-D8A6-4CFF-B142-5A5DB913EC1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58" y="3609"/>
              <a:ext cx="18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id-ID">
                  <a:latin typeface="Times New Roman" pitchFamily="18" charset="0"/>
                </a:rPr>
                <a:t>3</a:t>
              </a:r>
            </a:p>
          </p:txBody>
        </p:sp>
        <p:sp>
          <p:nvSpPr>
            <p:cNvPr id="90" name="Text Box 25">
              <a:extLst>
                <a:ext uri="{FF2B5EF4-FFF2-40B4-BE49-F238E27FC236}">
                  <a16:creationId xmlns:a16="http://schemas.microsoft.com/office/drawing/2014/main" id="{446DEE11-7543-47A0-840D-6F50DBB8189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15" y="3609"/>
              <a:ext cx="18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id-ID">
                  <a:latin typeface="Times New Roman" pitchFamily="18" charset="0"/>
                </a:rPr>
                <a:t>4</a:t>
              </a:r>
            </a:p>
          </p:txBody>
        </p:sp>
        <p:sp>
          <p:nvSpPr>
            <p:cNvPr id="91" name="Text Box 26">
              <a:extLst>
                <a:ext uri="{FF2B5EF4-FFF2-40B4-BE49-F238E27FC236}">
                  <a16:creationId xmlns:a16="http://schemas.microsoft.com/office/drawing/2014/main" id="{5302CF2A-A50F-4B6B-A4EE-BA8FCD296CD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40" y="3609"/>
              <a:ext cx="18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id-ID">
                  <a:latin typeface="Times New Roman" pitchFamily="18" charset="0"/>
                </a:rPr>
                <a:t>5</a:t>
              </a:r>
            </a:p>
          </p:txBody>
        </p:sp>
      </p:grpSp>
      <p:graphicFrame>
        <p:nvGraphicFramePr>
          <p:cNvPr id="93" name="Table 92">
            <a:extLst>
              <a:ext uri="{FF2B5EF4-FFF2-40B4-BE49-F238E27FC236}">
                <a16:creationId xmlns:a16="http://schemas.microsoft.com/office/drawing/2014/main" id="{AE74A042-7A8B-4309-8161-52E2D63E21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5270506"/>
              </p:ext>
            </p:extLst>
          </p:nvPr>
        </p:nvGraphicFramePr>
        <p:xfrm>
          <a:off x="5528259" y="3319332"/>
          <a:ext cx="2194560" cy="256032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344141339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321156179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73644930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421871654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8456726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745000152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1419865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936604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599288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134954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121596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566084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6631210"/>
                  </a:ext>
                </a:extLst>
              </a:tr>
            </a:tbl>
          </a:graphicData>
        </a:graphic>
      </p:graphicFrame>
      <p:sp>
        <p:nvSpPr>
          <p:cNvPr id="94" name="Oval 93">
            <a:extLst>
              <a:ext uri="{FF2B5EF4-FFF2-40B4-BE49-F238E27FC236}">
                <a16:creationId xmlns:a16="http://schemas.microsoft.com/office/drawing/2014/main" id="{E8206F13-231E-457E-9818-83F52B99C241}"/>
              </a:ext>
            </a:extLst>
          </p:cNvPr>
          <p:cNvSpPr/>
          <p:nvPr/>
        </p:nvSpPr>
        <p:spPr>
          <a:xfrm>
            <a:off x="5822805" y="4735510"/>
            <a:ext cx="157942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42FBD7B3-8E19-4684-BB96-A839A6039222}"/>
              </a:ext>
            </a:extLst>
          </p:cNvPr>
          <p:cNvSpPr/>
          <p:nvPr/>
        </p:nvSpPr>
        <p:spPr>
          <a:xfrm>
            <a:off x="5819555" y="5104761"/>
            <a:ext cx="157942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B2FD65F5-0D4F-40CA-A9A0-94500563D170}"/>
              </a:ext>
            </a:extLst>
          </p:cNvPr>
          <p:cNvSpPr/>
          <p:nvPr/>
        </p:nvSpPr>
        <p:spPr>
          <a:xfrm>
            <a:off x="6287083" y="3979890"/>
            <a:ext cx="157942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4CEFC138-7201-443D-AB26-43236E0860A3}"/>
              </a:ext>
            </a:extLst>
          </p:cNvPr>
          <p:cNvSpPr/>
          <p:nvPr/>
        </p:nvSpPr>
        <p:spPr>
          <a:xfrm>
            <a:off x="7265571" y="4338687"/>
            <a:ext cx="157942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131D2381-350A-47A0-A3A4-2AFBD7F52C45}"/>
              </a:ext>
            </a:extLst>
          </p:cNvPr>
          <p:cNvSpPr/>
          <p:nvPr/>
        </p:nvSpPr>
        <p:spPr>
          <a:xfrm>
            <a:off x="6902950" y="4733505"/>
            <a:ext cx="157942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0330CA4C-0D66-42B8-9941-BED04CC22EB5}"/>
              </a:ext>
            </a:extLst>
          </p:cNvPr>
          <p:cNvSpPr/>
          <p:nvPr/>
        </p:nvSpPr>
        <p:spPr>
          <a:xfrm>
            <a:off x="5670442" y="4669908"/>
            <a:ext cx="456307" cy="657798"/>
          </a:xfrm>
          <a:prstGeom prst="ellipse">
            <a:avLst/>
          </a:prstGeom>
          <a:solidFill>
            <a:schemeClr val="accent1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8720E6A0-E588-4A47-A5E2-2BFD7C3F0A54}"/>
              </a:ext>
            </a:extLst>
          </p:cNvPr>
          <p:cNvSpPr/>
          <p:nvPr/>
        </p:nvSpPr>
        <p:spPr>
          <a:xfrm rot="17906827">
            <a:off x="6752858" y="4365040"/>
            <a:ext cx="851817" cy="556787"/>
          </a:xfrm>
          <a:prstGeom prst="ellipse">
            <a:avLst/>
          </a:prstGeom>
          <a:solidFill>
            <a:schemeClr val="accent1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0165D000-82F0-44B9-BBB2-098FD2763D23}"/>
              </a:ext>
            </a:extLst>
          </p:cNvPr>
          <p:cNvSpPr/>
          <p:nvPr/>
        </p:nvSpPr>
        <p:spPr>
          <a:xfrm rot="18350137">
            <a:off x="6316003" y="3657557"/>
            <a:ext cx="1155834" cy="1675398"/>
          </a:xfrm>
          <a:prstGeom prst="ellipse">
            <a:avLst/>
          </a:prstGeom>
          <a:solidFill>
            <a:schemeClr val="accent1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A6C9014E-57F0-4EB1-BFC2-9634F4F50BBA}"/>
              </a:ext>
            </a:extLst>
          </p:cNvPr>
          <p:cNvSpPr/>
          <p:nvPr/>
        </p:nvSpPr>
        <p:spPr>
          <a:xfrm>
            <a:off x="5405177" y="3638167"/>
            <a:ext cx="2433782" cy="2077314"/>
          </a:xfrm>
          <a:prstGeom prst="ellipse">
            <a:avLst/>
          </a:prstGeom>
          <a:solidFill>
            <a:schemeClr val="accent1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8471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4" grpId="0" animBg="1"/>
      <p:bldP spid="95" grpId="0" animBg="1"/>
      <p:bldP spid="97" grpId="0" animBg="1"/>
      <p:bldP spid="98" grpId="0" animBg="1"/>
      <p:bldP spid="99" grpId="0" animBg="1"/>
      <p:bldP spid="100" grpId="0" animBg="1"/>
      <p:bldP spid="101" grpId="0" animBg="1"/>
      <p:bldP spid="102" grpId="0" animBg="1"/>
      <p:bldP spid="11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85E5CBC-6DA9-4BCE-8278-9E99760F5423}"/>
              </a:ext>
            </a:extLst>
          </p:cNvPr>
          <p:cNvSpPr txBox="1">
            <a:spLocks/>
          </p:cNvSpPr>
          <p:nvPr/>
        </p:nvSpPr>
        <p:spPr>
          <a:xfrm>
            <a:off x="343480" y="909856"/>
            <a:ext cx="11848520" cy="777050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id-ID" sz="4400" b="1" dirty="0" err="1">
                <a:solidFill>
                  <a:srgbClr val="002060"/>
                </a:solidFill>
                <a:latin typeface="Myriad Pro" panose="020B0503030403020204" pitchFamily="34" charset="0"/>
                <a:cs typeface="Myriad Arabic" panose="01010101010101010101" pitchFamily="50" charset="-78"/>
              </a:rPr>
              <a:t>Kemiripan</a:t>
            </a:r>
            <a:r>
              <a:rPr lang="en-US" altLang="id-ID" sz="4400" b="1" dirty="0">
                <a:solidFill>
                  <a:srgbClr val="002060"/>
                </a:solidFill>
                <a:latin typeface="Myriad Pro" panose="020B0503030403020204" pitchFamily="34" charset="0"/>
                <a:cs typeface="Myriad Arabic" panose="01010101010101010101" pitchFamily="50" charset="-78"/>
              </a:rPr>
              <a:t> Cluster: MAX </a:t>
            </a:r>
            <a:r>
              <a:rPr lang="en-US" altLang="id-ID" sz="4400" b="1" dirty="0" err="1">
                <a:solidFill>
                  <a:srgbClr val="002060"/>
                </a:solidFill>
                <a:latin typeface="Myriad Pro" panose="020B0503030403020204" pitchFamily="34" charset="0"/>
                <a:cs typeface="Myriad Arabic" panose="01010101010101010101" pitchFamily="50" charset="-78"/>
              </a:rPr>
              <a:t>atau</a:t>
            </a:r>
            <a:r>
              <a:rPr lang="en-US" altLang="id-ID" sz="4400" b="1" dirty="0">
                <a:solidFill>
                  <a:srgbClr val="002060"/>
                </a:solidFill>
                <a:latin typeface="Myriad Pro" panose="020B0503030403020204" pitchFamily="34" charset="0"/>
                <a:cs typeface="Myriad Arabic" panose="01010101010101010101" pitchFamily="50" charset="-78"/>
              </a:rPr>
              <a:t> Complete Link </a:t>
            </a:r>
            <a:endParaRPr lang="en-ID" sz="4400" b="1" dirty="0">
              <a:solidFill>
                <a:srgbClr val="002060"/>
              </a:solidFill>
              <a:latin typeface="Myriad Pro" panose="020B0503030403020204" pitchFamily="34" charset="0"/>
              <a:cs typeface="Myriad Arabic" panose="01010101010101010101" pitchFamily="50" charset="-78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F012A2E-4D68-42D5-A5E8-7CF6761E153C}"/>
              </a:ext>
            </a:extLst>
          </p:cNvPr>
          <p:cNvSpPr/>
          <p:nvPr/>
        </p:nvSpPr>
        <p:spPr>
          <a:xfrm>
            <a:off x="-144162" y="6435707"/>
            <a:ext cx="12480324" cy="42229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DC53D252-6C21-4A1F-86DB-73FE89E5050A}"/>
              </a:ext>
            </a:extLst>
          </p:cNvPr>
          <p:cNvSpPr txBox="1"/>
          <p:nvPr/>
        </p:nvSpPr>
        <p:spPr>
          <a:xfrm>
            <a:off x="868181" y="6472778"/>
            <a:ext cx="3916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Raleway SemiBold" panose="020B0703030101060003" pitchFamily="34" charset="0"/>
              </a:rPr>
              <a:t>www.its.ac.id</a:t>
            </a:r>
            <a:endParaRPr lang="id-ID" sz="1400" dirty="0">
              <a:solidFill>
                <a:schemeClr val="bg1"/>
              </a:solidFill>
              <a:latin typeface="Raleway SemiBold" panose="020B0703030101060003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61DCD36-B555-448B-BF35-7C58404BDE89}"/>
              </a:ext>
            </a:extLst>
          </p:cNvPr>
          <p:cNvGrpSpPr/>
          <p:nvPr/>
        </p:nvGrpSpPr>
        <p:grpSpPr>
          <a:xfrm>
            <a:off x="343482" y="6589488"/>
            <a:ext cx="276847" cy="99072"/>
            <a:chOff x="258233" y="6589488"/>
            <a:chExt cx="276847" cy="99072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9F74CCD-91CC-474C-9098-A126577B76C8}"/>
                </a:ext>
              </a:extLst>
            </p:cNvPr>
            <p:cNvSpPr/>
            <p:nvPr/>
          </p:nvSpPr>
          <p:spPr>
            <a:xfrm>
              <a:off x="258233" y="6589488"/>
              <a:ext cx="106347" cy="99072"/>
            </a:xfrm>
            <a:prstGeom prst="ellipse">
              <a:avLst/>
            </a:prstGeom>
            <a:solidFill>
              <a:srgbClr val="F5AA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E84121F-F34F-4D5B-A529-419C0668AC66}"/>
                </a:ext>
              </a:extLst>
            </p:cNvPr>
            <p:cNvSpPr/>
            <p:nvPr/>
          </p:nvSpPr>
          <p:spPr>
            <a:xfrm>
              <a:off x="428733" y="6589488"/>
              <a:ext cx="106347" cy="99072"/>
            </a:xfrm>
            <a:prstGeom prst="ellipse">
              <a:avLst/>
            </a:prstGeom>
            <a:solidFill>
              <a:srgbClr val="FFC4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sp>
        <p:nvSpPr>
          <p:cNvPr id="11" name="TextBox 2">
            <a:extLst>
              <a:ext uri="{FF2B5EF4-FFF2-40B4-BE49-F238E27FC236}">
                <a16:creationId xmlns:a16="http://schemas.microsoft.com/office/drawing/2014/main" id="{315EEE01-1E88-4516-AE4F-6764A7B8AA5C}"/>
              </a:ext>
            </a:extLst>
          </p:cNvPr>
          <p:cNvSpPr txBox="1"/>
          <p:nvPr/>
        </p:nvSpPr>
        <p:spPr>
          <a:xfrm>
            <a:off x="5405177" y="6477576"/>
            <a:ext cx="66368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  <a:latin typeface="Myriad Pro" panose="020B0503030403020204" pitchFamily="34" charset="0"/>
              </a:rPr>
              <a:t>INSTITUT TEKNOLOGI SEPULUH NOPEMBER, Surabaya - Indonesia</a:t>
            </a:r>
            <a:endParaRPr lang="id-ID" sz="1400" dirty="0">
              <a:solidFill>
                <a:schemeClr val="bg1"/>
              </a:solidFill>
              <a:latin typeface="Myriad Pro" panose="020B0503030403020204" pitchFamily="34" charset="0"/>
            </a:endParaRPr>
          </a:p>
        </p:txBody>
      </p:sp>
      <p:pic>
        <p:nvPicPr>
          <p:cNvPr id="12" name="Picture 11" descr="A close up of a sign&#10;&#10;Description automatically generated">
            <a:extLst>
              <a:ext uri="{FF2B5EF4-FFF2-40B4-BE49-F238E27FC236}">
                <a16:creationId xmlns:a16="http://schemas.microsoft.com/office/drawing/2014/main" id="{A46A2963-99E8-47CB-87C1-88B6FAD6AA1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040" y="166037"/>
            <a:ext cx="622489" cy="622489"/>
          </a:xfrm>
          <a:prstGeom prst="rect">
            <a:avLst/>
          </a:prstGeom>
        </p:spPr>
      </p:pic>
      <p:pic>
        <p:nvPicPr>
          <p:cNvPr id="13" name="Picture 12" descr="A picture containing drawing&#10;&#10;Description automatically generated">
            <a:extLst>
              <a:ext uri="{FF2B5EF4-FFF2-40B4-BE49-F238E27FC236}">
                <a16:creationId xmlns:a16="http://schemas.microsoft.com/office/drawing/2014/main" id="{34EB5CF5-C53B-4A0F-B313-15C81F2C5CA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757" y="275191"/>
            <a:ext cx="549401" cy="54940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E2D200F-29AF-402E-8F59-BBDB67CDC5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5954" y="-663866"/>
            <a:ext cx="6746944" cy="2463637"/>
          </a:xfrm>
          <a:prstGeom prst="rect">
            <a:avLst/>
          </a:prstGeom>
        </p:spPr>
      </p:pic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8AD83D92-31A0-4196-91D7-A515AC15AF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3481" y="2253279"/>
            <a:ext cx="11485661" cy="3923684"/>
          </a:xfrm>
        </p:spPr>
        <p:txBody>
          <a:bodyPr>
            <a:normAutofit/>
          </a:bodyPr>
          <a:lstStyle/>
          <a:p>
            <a:pPr>
              <a:buFontTx/>
              <a:buChar char="•"/>
            </a:pPr>
            <a:endParaRPr lang="en-US" altLang="id-ID" sz="2400" dirty="0"/>
          </a:p>
          <a:p>
            <a:pPr marL="0" indent="0">
              <a:buNone/>
            </a:pPr>
            <a:endParaRPr lang="id-ID" sz="2400" b="1" u="sng" dirty="0"/>
          </a:p>
          <a:p>
            <a:pPr marL="0" indent="0">
              <a:buNone/>
            </a:pPr>
            <a:endParaRPr lang="id-ID" sz="2400" b="1" u="sng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EA875E6-8C57-402D-8B87-39F804B2729F}"/>
              </a:ext>
            </a:extLst>
          </p:cNvPr>
          <p:cNvSpPr/>
          <p:nvPr/>
        </p:nvSpPr>
        <p:spPr>
          <a:xfrm>
            <a:off x="0" y="1477240"/>
            <a:ext cx="343481" cy="422293"/>
          </a:xfrm>
          <a:prstGeom prst="rect">
            <a:avLst/>
          </a:prstGeom>
          <a:solidFill>
            <a:srgbClr val="F5AA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3"/>
          <p:cNvSpPr txBox="1">
            <a:spLocks noChangeArrowheads="1"/>
          </p:cNvSpPr>
          <p:nvPr/>
        </p:nvSpPr>
        <p:spPr>
          <a:xfrm>
            <a:off x="809807" y="1945650"/>
            <a:ext cx="10515600" cy="40011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id-ID" dirty="0" err="1"/>
              <a:t>Kekuatan</a:t>
            </a:r>
            <a:r>
              <a:rPr lang="en-US" altLang="id-ID" dirty="0"/>
              <a:t> Max </a:t>
            </a:r>
            <a:r>
              <a:rPr lang="en-US" altLang="id-ID" dirty="0" err="1"/>
              <a:t>atau</a:t>
            </a:r>
            <a:r>
              <a:rPr lang="en-US" altLang="id-ID" dirty="0"/>
              <a:t> Complete Link </a:t>
            </a:r>
          </a:p>
          <a:p>
            <a:pPr lvl="1"/>
            <a:r>
              <a:rPr lang="en-US" altLang="id-ID" dirty="0">
                <a:solidFill>
                  <a:srgbClr val="FF0000"/>
                </a:solidFill>
              </a:rPr>
              <a:t>Less susceptible to noise and outliers</a:t>
            </a:r>
            <a:endParaRPr lang="en-US" altLang="id-ID" dirty="0"/>
          </a:p>
        </p:txBody>
      </p:sp>
      <p:sp>
        <p:nvSpPr>
          <p:cNvPr id="43" name="Text Box 3"/>
          <p:cNvSpPr txBox="1">
            <a:spLocks noChangeArrowheads="1"/>
          </p:cNvSpPr>
          <p:nvPr/>
        </p:nvSpPr>
        <p:spPr bwMode="auto">
          <a:xfrm>
            <a:off x="2398440" y="5425165"/>
            <a:ext cx="28956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id-ID" sz="2400" dirty="0"/>
              <a:t>Original Points</a:t>
            </a:r>
          </a:p>
        </p:txBody>
      </p:sp>
      <p:pic>
        <p:nvPicPr>
          <p:cNvPr id="21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905"/>
          <a:stretch>
            <a:fillRect/>
          </a:stretch>
        </p:blipFill>
        <p:spPr bwMode="auto">
          <a:xfrm>
            <a:off x="1818902" y="2910377"/>
            <a:ext cx="3586275" cy="23686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2" name="Group 5"/>
          <p:cNvGrpSpPr>
            <a:grpSpLocks/>
          </p:cNvGrpSpPr>
          <p:nvPr/>
        </p:nvGrpSpPr>
        <p:grpSpPr bwMode="auto">
          <a:xfrm>
            <a:off x="6414272" y="2726575"/>
            <a:ext cx="3793757" cy="3160255"/>
            <a:chOff x="2735" y="768"/>
            <a:chExt cx="2689" cy="2268"/>
          </a:xfrm>
        </p:grpSpPr>
        <p:sp>
          <p:nvSpPr>
            <p:cNvPr id="23" name="Text Box 6"/>
            <p:cNvSpPr txBox="1">
              <a:spLocks noChangeArrowheads="1"/>
            </p:cNvSpPr>
            <p:nvPr/>
          </p:nvSpPr>
          <p:spPr bwMode="auto">
            <a:xfrm>
              <a:off x="3263" y="2745"/>
              <a:ext cx="1824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id-ID" sz="2400" dirty="0"/>
                <a:t>Two Clusters</a:t>
              </a:r>
            </a:p>
          </p:txBody>
        </p:sp>
        <p:pic>
          <p:nvPicPr>
            <p:cNvPr id="24" name="Picture 7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905"/>
            <a:stretch>
              <a:fillRect/>
            </a:stretch>
          </p:blipFill>
          <p:spPr bwMode="auto">
            <a:xfrm>
              <a:off x="2735" y="768"/>
              <a:ext cx="2689" cy="177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506429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85E5CBC-6DA9-4BCE-8278-9E99760F5423}"/>
              </a:ext>
            </a:extLst>
          </p:cNvPr>
          <p:cNvSpPr txBox="1">
            <a:spLocks/>
          </p:cNvSpPr>
          <p:nvPr/>
        </p:nvSpPr>
        <p:spPr>
          <a:xfrm>
            <a:off x="343480" y="909856"/>
            <a:ext cx="12239045" cy="777050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id-ID" sz="4400" b="1" dirty="0" err="1">
                <a:solidFill>
                  <a:srgbClr val="002060"/>
                </a:solidFill>
                <a:latin typeface="Myriad Pro" panose="020B0503030403020204" pitchFamily="34" charset="0"/>
                <a:cs typeface="Myriad Arabic" panose="01010101010101010101" pitchFamily="50" charset="-78"/>
              </a:rPr>
              <a:t>Kemiripan</a:t>
            </a:r>
            <a:r>
              <a:rPr lang="en-US" altLang="id-ID" sz="4400" b="1" dirty="0">
                <a:solidFill>
                  <a:srgbClr val="002060"/>
                </a:solidFill>
                <a:latin typeface="Myriad Pro" panose="020B0503030403020204" pitchFamily="34" charset="0"/>
                <a:cs typeface="Myriad Arabic" panose="01010101010101010101" pitchFamily="50" charset="-78"/>
              </a:rPr>
              <a:t> Cluster: MAX </a:t>
            </a:r>
            <a:r>
              <a:rPr lang="en-US" altLang="id-ID" sz="4400" b="1" dirty="0" err="1">
                <a:solidFill>
                  <a:srgbClr val="002060"/>
                </a:solidFill>
                <a:latin typeface="Myriad Pro" panose="020B0503030403020204" pitchFamily="34" charset="0"/>
                <a:cs typeface="Myriad Arabic" panose="01010101010101010101" pitchFamily="50" charset="-78"/>
              </a:rPr>
              <a:t>atau</a:t>
            </a:r>
            <a:r>
              <a:rPr lang="en-US" altLang="id-ID" sz="4400" b="1" dirty="0">
                <a:solidFill>
                  <a:srgbClr val="002060"/>
                </a:solidFill>
                <a:latin typeface="Myriad Pro" panose="020B0503030403020204" pitchFamily="34" charset="0"/>
                <a:cs typeface="Myriad Arabic" panose="01010101010101010101" pitchFamily="50" charset="-78"/>
              </a:rPr>
              <a:t> Complete Link </a:t>
            </a:r>
            <a:endParaRPr lang="en-ID" sz="4400" b="1" dirty="0">
              <a:solidFill>
                <a:srgbClr val="002060"/>
              </a:solidFill>
              <a:latin typeface="Myriad Pro" panose="020B0503030403020204" pitchFamily="34" charset="0"/>
              <a:cs typeface="Myriad Arabic" panose="01010101010101010101" pitchFamily="50" charset="-78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F012A2E-4D68-42D5-A5E8-7CF6761E153C}"/>
              </a:ext>
            </a:extLst>
          </p:cNvPr>
          <p:cNvSpPr/>
          <p:nvPr/>
        </p:nvSpPr>
        <p:spPr>
          <a:xfrm>
            <a:off x="-144162" y="6435707"/>
            <a:ext cx="12480324" cy="42229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DC53D252-6C21-4A1F-86DB-73FE89E5050A}"/>
              </a:ext>
            </a:extLst>
          </p:cNvPr>
          <p:cNvSpPr txBox="1"/>
          <p:nvPr/>
        </p:nvSpPr>
        <p:spPr>
          <a:xfrm>
            <a:off x="868181" y="6472778"/>
            <a:ext cx="3916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Raleway SemiBold" panose="020B0703030101060003" pitchFamily="34" charset="0"/>
              </a:rPr>
              <a:t>www.its.ac.id</a:t>
            </a:r>
            <a:endParaRPr lang="id-ID" sz="1400" dirty="0">
              <a:solidFill>
                <a:schemeClr val="bg1"/>
              </a:solidFill>
              <a:latin typeface="Raleway SemiBold" panose="020B0703030101060003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61DCD36-B555-448B-BF35-7C58404BDE89}"/>
              </a:ext>
            </a:extLst>
          </p:cNvPr>
          <p:cNvGrpSpPr/>
          <p:nvPr/>
        </p:nvGrpSpPr>
        <p:grpSpPr>
          <a:xfrm>
            <a:off x="343482" y="6589488"/>
            <a:ext cx="276847" cy="99072"/>
            <a:chOff x="258233" y="6589488"/>
            <a:chExt cx="276847" cy="99072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9F74CCD-91CC-474C-9098-A126577B76C8}"/>
                </a:ext>
              </a:extLst>
            </p:cNvPr>
            <p:cNvSpPr/>
            <p:nvPr/>
          </p:nvSpPr>
          <p:spPr>
            <a:xfrm>
              <a:off x="258233" y="6589488"/>
              <a:ext cx="106347" cy="99072"/>
            </a:xfrm>
            <a:prstGeom prst="ellipse">
              <a:avLst/>
            </a:prstGeom>
            <a:solidFill>
              <a:srgbClr val="F5AA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E84121F-F34F-4D5B-A529-419C0668AC66}"/>
                </a:ext>
              </a:extLst>
            </p:cNvPr>
            <p:cNvSpPr/>
            <p:nvPr/>
          </p:nvSpPr>
          <p:spPr>
            <a:xfrm>
              <a:off x="428733" y="6589488"/>
              <a:ext cx="106347" cy="99072"/>
            </a:xfrm>
            <a:prstGeom prst="ellipse">
              <a:avLst/>
            </a:prstGeom>
            <a:solidFill>
              <a:srgbClr val="FFC4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sp>
        <p:nvSpPr>
          <p:cNvPr id="11" name="TextBox 2">
            <a:extLst>
              <a:ext uri="{FF2B5EF4-FFF2-40B4-BE49-F238E27FC236}">
                <a16:creationId xmlns:a16="http://schemas.microsoft.com/office/drawing/2014/main" id="{315EEE01-1E88-4516-AE4F-6764A7B8AA5C}"/>
              </a:ext>
            </a:extLst>
          </p:cNvPr>
          <p:cNvSpPr txBox="1"/>
          <p:nvPr/>
        </p:nvSpPr>
        <p:spPr>
          <a:xfrm>
            <a:off x="5405177" y="6477576"/>
            <a:ext cx="66368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  <a:latin typeface="Myriad Pro" panose="020B0503030403020204" pitchFamily="34" charset="0"/>
              </a:rPr>
              <a:t>INSTITUT TEKNOLOGI SEPULUH NOPEMBER, Surabaya - Indonesia</a:t>
            </a:r>
            <a:endParaRPr lang="id-ID" sz="1400" dirty="0">
              <a:solidFill>
                <a:schemeClr val="bg1"/>
              </a:solidFill>
              <a:latin typeface="Myriad Pro" panose="020B0503030403020204" pitchFamily="34" charset="0"/>
            </a:endParaRPr>
          </a:p>
        </p:txBody>
      </p:sp>
      <p:pic>
        <p:nvPicPr>
          <p:cNvPr id="12" name="Picture 11" descr="A close up of a sign&#10;&#10;Description automatically generated">
            <a:extLst>
              <a:ext uri="{FF2B5EF4-FFF2-40B4-BE49-F238E27FC236}">
                <a16:creationId xmlns:a16="http://schemas.microsoft.com/office/drawing/2014/main" id="{A46A2963-99E8-47CB-87C1-88B6FAD6AA1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040" y="166037"/>
            <a:ext cx="622489" cy="622489"/>
          </a:xfrm>
          <a:prstGeom prst="rect">
            <a:avLst/>
          </a:prstGeom>
        </p:spPr>
      </p:pic>
      <p:pic>
        <p:nvPicPr>
          <p:cNvPr id="13" name="Picture 12" descr="A picture containing drawing&#10;&#10;Description automatically generated">
            <a:extLst>
              <a:ext uri="{FF2B5EF4-FFF2-40B4-BE49-F238E27FC236}">
                <a16:creationId xmlns:a16="http://schemas.microsoft.com/office/drawing/2014/main" id="{34EB5CF5-C53B-4A0F-B313-15C81F2C5CA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757" y="275191"/>
            <a:ext cx="549401" cy="54940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E2D200F-29AF-402E-8F59-BBDB67CDC5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5954" y="-663866"/>
            <a:ext cx="6746944" cy="2463637"/>
          </a:xfrm>
          <a:prstGeom prst="rect">
            <a:avLst/>
          </a:prstGeom>
        </p:spPr>
      </p:pic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8AD83D92-31A0-4196-91D7-A515AC15AF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3481" y="2253279"/>
            <a:ext cx="11485661" cy="3923684"/>
          </a:xfrm>
        </p:spPr>
        <p:txBody>
          <a:bodyPr>
            <a:normAutofit/>
          </a:bodyPr>
          <a:lstStyle/>
          <a:p>
            <a:pPr>
              <a:buFontTx/>
              <a:buChar char="•"/>
            </a:pPr>
            <a:endParaRPr lang="en-US" altLang="id-ID" sz="2400" dirty="0"/>
          </a:p>
          <a:p>
            <a:pPr marL="0" indent="0">
              <a:buNone/>
            </a:pPr>
            <a:endParaRPr lang="id-ID" sz="2400" b="1" u="sng" dirty="0"/>
          </a:p>
          <a:p>
            <a:pPr marL="0" indent="0">
              <a:buNone/>
            </a:pPr>
            <a:endParaRPr lang="id-ID" sz="2400" b="1" u="sng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EA875E6-8C57-402D-8B87-39F804B2729F}"/>
              </a:ext>
            </a:extLst>
          </p:cNvPr>
          <p:cNvSpPr/>
          <p:nvPr/>
        </p:nvSpPr>
        <p:spPr>
          <a:xfrm>
            <a:off x="0" y="1477240"/>
            <a:ext cx="343481" cy="422293"/>
          </a:xfrm>
          <a:prstGeom prst="rect">
            <a:avLst/>
          </a:prstGeom>
          <a:solidFill>
            <a:srgbClr val="F5AA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3"/>
          <p:cNvSpPr txBox="1">
            <a:spLocks noChangeArrowheads="1"/>
          </p:cNvSpPr>
          <p:nvPr/>
        </p:nvSpPr>
        <p:spPr>
          <a:xfrm>
            <a:off x="809807" y="1945650"/>
            <a:ext cx="10515600" cy="40011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id-ID" dirty="0" err="1"/>
              <a:t>Kelemahan</a:t>
            </a:r>
            <a:r>
              <a:rPr lang="en-US" altLang="id-ID" dirty="0"/>
              <a:t> Max </a:t>
            </a:r>
            <a:r>
              <a:rPr lang="en-US" altLang="id-ID" dirty="0" err="1"/>
              <a:t>atau</a:t>
            </a:r>
            <a:r>
              <a:rPr lang="en-US" altLang="id-ID" dirty="0"/>
              <a:t> Complete Link </a:t>
            </a:r>
          </a:p>
          <a:p>
            <a:pPr lvl="1">
              <a:spcBef>
                <a:spcPct val="50000"/>
              </a:spcBef>
              <a:buFontTx/>
              <a:buChar char="•"/>
            </a:pPr>
            <a:r>
              <a:rPr lang="en-US" altLang="id-ID" sz="2000" dirty="0">
                <a:solidFill>
                  <a:srgbClr val="FF0000"/>
                </a:solidFill>
              </a:rPr>
              <a:t>Tends to break large clusters</a:t>
            </a:r>
          </a:p>
          <a:p>
            <a:pPr lvl="1">
              <a:spcBef>
                <a:spcPct val="50000"/>
              </a:spcBef>
              <a:buFontTx/>
              <a:buChar char="•"/>
            </a:pPr>
            <a:r>
              <a:rPr lang="en-US" altLang="id-ID" sz="2000" dirty="0">
                <a:solidFill>
                  <a:srgbClr val="FF0000"/>
                </a:solidFill>
              </a:rPr>
              <a:t>Biased towards globular clusters</a:t>
            </a:r>
          </a:p>
        </p:txBody>
      </p:sp>
      <p:sp>
        <p:nvSpPr>
          <p:cNvPr id="43" name="Text Box 3"/>
          <p:cNvSpPr txBox="1">
            <a:spLocks noChangeArrowheads="1"/>
          </p:cNvSpPr>
          <p:nvPr/>
        </p:nvSpPr>
        <p:spPr bwMode="auto">
          <a:xfrm>
            <a:off x="2445288" y="5743858"/>
            <a:ext cx="28956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id-ID" sz="2400" dirty="0"/>
              <a:t>Original Points</a:t>
            </a:r>
          </a:p>
        </p:txBody>
      </p:sp>
      <p:pic>
        <p:nvPicPr>
          <p:cNvPr id="2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4843" y="3260628"/>
            <a:ext cx="3351396" cy="2512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6" name="Group 5"/>
          <p:cNvGrpSpPr>
            <a:grpSpLocks/>
          </p:cNvGrpSpPr>
          <p:nvPr/>
        </p:nvGrpSpPr>
        <p:grpSpPr bwMode="auto">
          <a:xfrm>
            <a:off x="5853737" y="3050771"/>
            <a:ext cx="3406641" cy="3140472"/>
            <a:chOff x="2783" y="864"/>
            <a:chExt cx="2689" cy="2412"/>
          </a:xfrm>
        </p:grpSpPr>
        <p:pic>
          <p:nvPicPr>
            <p:cNvPr id="27" name="Picture 6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83" y="864"/>
              <a:ext cx="2689" cy="20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9" name="Text Box 7"/>
            <p:cNvSpPr txBox="1">
              <a:spLocks noChangeArrowheads="1"/>
            </p:cNvSpPr>
            <p:nvPr/>
          </p:nvSpPr>
          <p:spPr bwMode="auto">
            <a:xfrm>
              <a:off x="3263" y="2985"/>
              <a:ext cx="1824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id-ID" sz="2400" dirty="0"/>
                <a:t>Two Clusters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3735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85E5CBC-6DA9-4BCE-8278-9E99760F5423}"/>
              </a:ext>
            </a:extLst>
          </p:cNvPr>
          <p:cNvSpPr txBox="1">
            <a:spLocks/>
          </p:cNvSpPr>
          <p:nvPr/>
        </p:nvSpPr>
        <p:spPr>
          <a:xfrm>
            <a:off x="343480" y="909856"/>
            <a:ext cx="10513613" cy="777050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id-ID" sz="4400" b="1" dirty="0" err="1">
                <a:solidFill>
                  <a:srgbClr val="002060"/>
                </a:solidFill>
                <a:latin typeface="Myriad Pro" panose="020B0503030403020204" pitchFamily="34" charset="0"/>
                <a:cs typeface="Myriad Arabic" panose="01010101010101010101" pitchFamily="50" charset="-78"/>
              </a:rPr>
              <a:t>Kemiripan</a:t>
            </a:r>
            <a:r>
              <a:rPr lang="en-US" altLang="id-ID" sz="4400" b="1" dirty="0">
                <a:solidFill>
                  <a:srgbClr val="002060"/>
                </a:solidFill>
                <a:latin typeface="Myriad Pro" panose="020B0503030403020204" pitchFamily="34" charset="0"/>
                <a:cs typeface="Myriad Arabic" panose="01010101010101010101" pitchFamily="50" charset="-78"/>
              </a:rPr>
              <a:t> Cluster: Group Average</a:t>
            </a:r>
            <a:endParaRPr lang="en-ID" sz="4400" b="1" dirty="0">
              <a:solidFill>
                <a:srgbClr val="002060"/>
              </a:solidFill>
              <a:latin typeface="Myriad Pro" panose="020B0503030403020204" pitchFamily="34" charset="0"/>
              <a:cs typeface="Myriad Arabic" panose="01010101010101010101" pitchFamily="50" charset="-78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F012A2E-4D68-42D5-A5E8-7CF6761E153C}"/>
              </a:ext>
            </a:extLst>
          </p:cNvPr>
          <p:cNvSpPr/>
          <p:nvPr/>
        </p:nvSpPr>
        <p:spPr>
          <a:xfrm>
            <a:off x="-144162" y="6435707"/>
            <a:ext cx="12480324" cy="42229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DC53D252-6C21-4A1F-86DB-73FE89E5050A}"/>
              </a:ext>
            </a:extLst>
          </p:cNvPr>
          <p:cNvSpPr txBox="1"/>
          <p:nvPr/>
        </p:nvSpPr>
        <p:spPr>
          <a:xfrm>
            <a:off x="868181" y="6472778"/>
            <a:ext cx="3916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Raleway SemiBold" panose="020B0703030101060003" pitchFamily="34" charset="0"/>
              </a:rPr>
              <a:t>www.its.ac.id</a:t>
            </a:r>
            <a:endParaRPr lang="id-ID" sz="1400" dirty="0">
              <a:solidFill>
                <a:schemeClr val="bg1"/>
              </a:solidFill>
              <a:latin typeface="Raleway SemiBold" panose="020B0703030101060003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61DCD36-B555-448B-BF35-7C58404BDE89}"/>
              </a:ext>
            </a:extLst>
          </p:cNvPr>
          <p:cNvGrpSpPr/>
          <p:nvPr/>
        </p:nvGrpSpPr>
        <p:grpSpPr>
          <a:xfrm>
            <a:off x="343482" y="6589488"/>
            <a:ext cx="276847" cy="99072"/>
            <a:chOff x="258233" y="6589488"/>
            <a:chExt cx="276847" cy="99072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9F74CCD-91CC-474C-9098-A126577B76C8}"/>
                </a:ext>
              </a:extLst>
            </p:cNvPr>
            <p:cNvSpPr/>
            <p:nvPr/>
          </p:nvSpPr>
          <p:spPr>
            <a:xfrm>
              <a:off x="258233" y="6589488"/>
              <a:ext cx="106347" cy="99072"/>
            </a:xfrm>
            <a:prstGeom prst="ellipse">
              <a:avLst/>
            </a:prstGeom>
            <a:solidFill>
              <a:srgbClr val="F5AA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E84121F-F34F-4D5B-A529-419C0668AC66}"/>
                </a:ext>
              </a:extLst>
            </p:cNvPr>
            <p:cNvSpPr/>
            <p:nvPr/>
          </p:nvSpPr>
          <p:spPr>
            <a:xfrm>
              <a:off x="428733" y="6589488"/>
              <a:ext cx="106347" cy="99072"/>
            </a:xfrm>
            <a:prstGeom prst="ellipse">
              <a:avLst/>
            </a:prstGeom>
            <a:solidFill>
              <a:srgbClr val="FFC4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sp>
        <p:nvSpPr>
          <p:cNvPr id="11" name="TextBox 2">
            <a:extLst>
              <a:ext uri="{FF2B5EF4-FFF2-40B4-BE49-F238E27FC236}">
                <a16:creationId xmlns:a16="http://schemas.microsoft.com/office/drawing/2014/main" id="{315EEE01-1E88-4516-AE4F-6764A7B8AA5C}"/>
              </a:ext>
            </a:extLst>
          </p:cNvPr>
          <p:cNvSpPr txBox="1"/>
          <p:nvPr/>
        </p:nvSpPr>
        <p:spPr>
          <a:xfrm>
            <a:off x="5405177" y="6477576"/>
            <a:ext cx="66368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  <a:latin typeface="Myriad Pro" panose="020B0503030403020204" pitchFamily="34" charset="0"/>
              </a:rPr>
              <a:t>INSTITUT TEKNOLOGI SEPULUH NOPEMBER, Surabaya - Indonesia</a:t>
            </a:r>
            <a:endParaRPr lang="id-ID" sz="1400" dirty="0">
              <a:solidFill>
                <a:schemeClr val="bg1"/>
              </a:solidFill>
              <a:latin typeface="Myriad Pro" panose="020B0503030403020204" pitchFamily="34" charset="0"/>
            </a:endParaRPr>
          </a:p>
        </p:txBody>
      </p:sp>
      <p:pic>
        <p:nvPicPr>
          <p:cNvPr id="12" name="Picture 11" descr="A close up of a sign&#10;&#10;Description automatically generated">
            <a:extLst>
              <a:ext uri="{FF2B5EF4-FFF2-40B4-BE49-F238E27FC236}">
                <a16:creationId xmlns:a16="http://schemas.microsoft.com/office/drawing/2014/main" id="{A46A2963-99E8-47CB-87C1-88B6FAD6AA1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040" y="166037"/>
            <a:ext cx="622489" cy="622489"/>
          </a:xfrm>
          <a:prstGeom prst="rect">
            <a:avLst/>
          </a:prstGeom>
        </p:spPr>
      </p:pic>
      <p:pic>
        <p:nvPicPr>
          <p:cNvPr id="13" name="Picture 12" descr="A picture containing drawing&#10;&#10;Description automatically generated">
            <a:extLst>
              <a:ext uri="{FF2B5EF4-FFF2-40B4-BE49-F238E27FC236}">
                <a16:creationId xmlns:a16="http://schemas.microsoft.com/office/drawing/2014/main" id="{34EB5CF5-C53B-4A0F-B313-15C81F2C5CA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757" y="275191"/>
            <a:ext cx="549401" cy="54940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E2D200F-29AF-402E-8F59-BBDB67CDC5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5954" y="-663866"/>
            <a:ext cx="6746944" cy="2463637"/>
          </a:xfrm>
          <a:prstGeom prst="rect">
            <a:avLst/>
          </a:prstGeom>
        </p:spPr>
      </p:pic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8AD83D92-31A0-4196-91D7-A515AC15AF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3481" y="2253279"/>
            <a:ext cx="11485661" cy="3923684"/>
          </a:xfrm>
        </p:spPr>
        <p:txBody>
          <a:bodyPr>
            <a:normAutofit/>
          </a:bodyPr>
          <a:lstStyle/>
          <a:p>
            <a:pPr>
              <a:buFontTx/>
              <a:buChar char="•"/>
            </a:pPr>
            <a:endParaRPr lang="en-US" altLang="id-ID" sz="2400" dirty="0"/>
          </a:p>
          <a:p>
            <a:pPr marL="0" indent="0">
              <a:buNone/>
            </a:pPr>
            <a:endParaRPr lang="id-ID" sz="2400" b="1" u="sng" dirty="0"/>
          </a:p>
          <a:p>
            <a:pPr marL="0" indent="0">
              <a:buNone/>
            </a:pPr>
            <a:endParaRPr lang="id-ID" sz="2400" b="1" u="sng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EA875E6-8C57-402D-8B87-39F804B2729F}"/>
              </a:ext>
            </a:extLst>
          </p:cNvPr>
          <p:cNvSpPr/>
          <p:nvPr/>
        </p:nvSpPr>
        <p:spPr>
          <a:xfrm>
            <a:off x="0" y="1477240"/>
            <a:ext cx="343481" cy="422293"/>
          </a:xfrm>
          <a:prstGeom prst="rect">
            <a:avLst/>
          </a:prstGeom>
          <a:solidFill>
            <a:srgbClr val="F5AA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3"/>
          <p:cNvSpPr txBox="1">
            <a:spLocks noChangeArrowheads="1"/>
          </p:cNvSpPr>
          <p:nvPr/>
        </p:nvSpPr>
        <p:spPr>
          <a:xfrm>
            <a:off x="513982" y="1772170"/>
            <a:ext cx="11389843" cy="41746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id-ID" sz="2400" dirty="0"/>
              <a:t>Proximity of two clusters is the average of pairwise proximity between points in the two clusters.</a:t>
            </a:r>
          </a:p>
          <a:p>
            <a:r>
              <a:rPr lang="en-US" altLang="id-ID" sz="2400" dirty="0"/>
              <a:t>Need to use average connectivity for scalability since total proximity favors large clusters</a:t>
            </a:r>
          </a:p>
          <a:p>
            <a:pPr marL="0" indent="0">
              <a:buNone/>
            </a:pPr>
            <a:r>
              <a:rPr lang="en-US" altLang="id-ID" dirty="0"/>
              <a:t> </a:t>
            </a:r>
          </a:p>
        </p:txBody>
      </p:sp>
      <p:graphicFrame>
        <p:nvGraphicFramePr>
          <p:cNvPr id="29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61827623"/>
              </p:ext>
            </p:extLst>
          </p:nvPr>
        </p:nvGraphicFramePr>
        <p:xfrm>
          <a:off x="424757" y="3132846"/>
          <a:ext cx="4087813" cy="19618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56" name="Worksheet" r:id="rId6" imgW="2294001" imgH="1013841" progId="Excel.Sheet.8">
                  <p:embed/>
                </p:oleObj>
              </mc:Choice>
              <mc:Fallback>
                <p:oleObj name="Worksheet" r:id="rId6" imgW="2294001" imgH="1013841" progId="Excel.Sheet.8">
                  <p:embed/>
                  <p:pic>
                    <p:nvPicPr>
                      <p:cNvPr id="29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4757" y="3132846"/>
                        <a:ext cx="4087813" cy="196188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3" name="Text Box 4"/>
          <p:cNvSpPr txBox="1">
            <a:spLocks noChangeArrowheads="1"/>
          </p:cNvSpPr>
          <p:nvPr/>
        </p:nvSpPr>
        <p:spPr bwMode="auto">
          <a:xfrm>
            <a:off x="10197770" y="5622576"/>
            <a:ext cx="22860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id-ID" sz="2000" dirty="0" err="1"/>
              <a:t>Dendrogram</a:t>
            </a:r>
            <a:endParaRPr lang="en-US" altLang="id-ID" sz="2000" dirty="0"/>
          </a:p>
        </p:txBody>
      </p:sp>
      <p:sp>
        <p:nvSpPr>
          <p:cNvPr id="96" name="Text Box 3"/>
          <p:cNvSpPr txBox="1">
            <a:spLocks noChangeArrowheads="1"/>
          </p:cNvSpPr>
          <p:nvPr/>
        </p:nvSpPr>
        <p:spPr bwMode="auto">
          <a:xfrm>
            <a:off x="6924372" y="5629032"/>
            <a:ext cx="1976429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id-ID" sz="2000" dirty="0"/>
              <a:t>Nested Clusters</a:t>
            </a:r>
          </a:p>
        </p:txBody>
      </p:sp>
      <p:graphicFrame>
        <p:nvGraphicFramePr>
          <p:cNvPr id="41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25211729"/>
              </p:ext>
            </p:extLst>
          </p:nvPr>
        </p:nvGraphicFramePr>
        <p:xfrm>
          <a:off x="343480" y="5275473"/>
          <a:ext cx="5575300" cy="998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57" name="Equation" r:id="rId8" imgW="3873240" imgH="698400" progId="Equation.3">
                  <p:embed/>
                </p:oleObj>
              </mc:Choice>
              <mc:Fallback>
                <p:oleObj name="Equation" r:id="rId8" imgW="3873240" imgH="698400" progId="Equation.3">
                  <p:embed/>
                  <p:pic>
                    <p:nvPicPr>
                      <p:cNvPr id="1640452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3480" y="5275473"/>
                        <a:ext cx="5575300" cy="9985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7" name="Table 8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8827389"/>
              </p:ext>
            </p:extLst>
          </p:nvPr>
        </p:nvGraphicFramePr>
        <p:xfrm>
          <a:off x="6691314" y="3053844"/>
          <a:ext cx="2194560" cy="256032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344141339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321156179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73644930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421871654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8456726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745000152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1419865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936604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599288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134954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121596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566084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6631210"/>
                  </a:ext>
                </a:extLst>
              </a:tr>
            </a:tbl>
          </a:graphicData>
        </a:graphic>
      </p:graphicFrame>
      <p:sp>
        <p:nvSpPr>
          <p:cNvPr id="88" name="Oval 87"/>
          <p:cNvSpPr/>
          <p:nvPr/>
        </p:nvSpPr>
        <p:spPr>
          <a:xfrm>
            <a:off x="6985860" y="4470022"/>
            <a:ext cx="157942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/>
          <p:cNvSpPr/>
          <p:nvPr/>
        </p:nvSpPr>
        <p:spPr>
          <a:xfrm>
            <a:off x="6982610" y="4839273"/>
            <a:ext cx="157942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/>
          <p:cNvSpPr/>
          <p:nvPr/>
        </p:nvSpPr>
        <p:spPr>
          <a:xfrm>
            <a:off x="7450138" y="3714402"/>
            <a:ext cx="157942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/>
          <p:cNvSpPr/>
          <p:nvPr/>
        </p:nvSpPr>
        <p:spPr>
          <a:xfrm>
            <a:off x="8428626" y="4073199"/>
            <a:ext cx="157942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/>
          <p:cNvSpPr/>
          <p:nvPr/>
        </p:nvSpPr>
        <p:spPr>
          <a:xfrm>
            <a:off x="8066005" y="4468017"/>
            <a:ext cx="157942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/>
          <p:cNvSpPr/>
          <p:nvPr/>
        </p:nvSpPr>
        <p:spPr>
          <a:xfrm>
            <a:off x="6833497" y="4404420"/>
            <a:ext cx="456307" cy="657798"/>
          </a:xfrm>
          <a:prstGeom prst="ellipse">
            <a:avLst/>
          </a:prstGeom>
          <a:solidFill>
            <a:schemeClr val="accent1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4" name="Oval 93"/>
          <p:cNvSpPr/>
          <p:nvPr/>
        </p:nvSpPr>
        <p:spPr>
          <a:xfrm rot="17906827">
            <a:off x="7915913" y="4099552"/>
            <a:ext cx="851817" cy="556787"/>
          </a:xfrm>
          <a:prstGeom prst="ellipse">
            <a:avLst/>
          </a:prstGeom>
          <a:solidFill>
            <a:schemeClr val="accent1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5" name="Oval 94"/>
          <p:cNvSpPr/>
          <p:nvPr/>
        </p:nvSpPr>
        <p:spPr>
          <a:xfrm rot="3598338">
            <a:off x="7125814" y="3469471"/>
            <a:ext cx="1241901" cy="2171853"/>
          </a:xfrm>
          <a:prstGeom prst="ellipse">
            <a:avLst/>
          </a:prstGeom>
          <a:solidFill>
            <a:schemeClr val="accent1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7" name="Oval 96"/>
          <p:cNvSpPr/>
          <p:nvPr/>
        </p:nvSpPr>
        <p:spPr>
          <a:xfrm>
            <a:off x="6440658" y="3430907"/>
            <a:ext cx="2433782" cy="2077314"/>
          </a:xfrm>
          <a:prstGeom prst="ellipse">
            <a:avLst/>
          </a:prstGeom>
          <a:solidFill>
            <a:schemeClr val="accent1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 rotWithShape="1">
          <a:blip r:embed="rId10"/>
          <a:srcRect l="28153" t="41223" r="56716" b="37956"/>
          <a:stretch/>
        </p:blipFill>
        <p:spPr>
          <a:xfrm>
            <a:off x="9201518" y="3399206"/>
            <a:ext cx="2953445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178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8" grpId="0" animBg="1"/>
      <p:bldP spid="89" grpId="0" animBg="1"/>
      <p:bldP spid="90" grpId="0" animBg="1"/>
      <p:bldP spid="91" grpId="0" animBg="1"/>
      <p:bldP spid="92" grpId="0" animBg="1"/>
      <p:bldP spid="93" grpId="0" animBg="1"/>
      <p:bldP spid="94" grpId="0" animBg="1"/>
      <p:bldP spid="95" grpId="0" animBg="1"/>
      <p:bldP spid="97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85E5CBC-6DA9-4BCE-8278-9E99760F5423}"/>
              </a:ext>
            </a:extLst>
          </p:cNvPr>
          <p:cNvSpPr txBox="1">
            <a:spLocks/>
          </p:cNvSpPr>
          <p:nvPr/>
        </p:nvSpPr>
        <p:spPr>
          <a:xfrm>
            <a:off x="343480" y="909856"/>
            <a:ext cx="11402403" cy="777050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id-ID" sz="4400" b="1" dirty="0" err="1">
                <a:solidFill>
                  <a:srgbClr val="002060"/>
                </a:solidFill>
                <a:latin typeface="Myriad Pro" panose="020B0503030403020204" pitchFamily="34" charset="0"/>
                <a:cs typeface="Myriad Arabic" panose="01010101010101010101" pitchFamily="50" charset="-78"/>
              </a:rPr>
              <a:t>Kemiripan</a:t>
            </a:r>
            <a:r>
              <a:rPr lang="en-US" altLang="id-ID" sz="4400" b="1" dirty="0">
                <a:solidFill>
                  <a:srgbClr val="002060"/>
                </a:solidFill>
                <a:latin typeface="Myriad Pro" panose="020B0503030403020204" pitchFamily="34" charset="0"/>
                <a:cs typeface="Myriad Arabic" panose="01010101010101010101" pitchFamily="50" charset="-78"/>
              </a:rPr>
              <a:t> Cluster: Group Average</a:t>
            </a:r>
            <a:endParaRPr lang="en-ID" sz="4400" b="1" dirty="0">
              <a:solidFill>
                <a:srgbClr val="002060"/>
              </a:solidFill>
              <a:latin typeface="Myriad Pro" panose="020B0503030403020204" pitchFamily="34" charset="0"/>
              <a:cs typeface="Myriad Arabic" panose="01010101010101010101" pitchFamily="50" charset="-78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F012A2E-4D68-42D5-A5E8-7CF6761E153C}"/>
              </a:ext>
            </a:extLst>
          </p:cNvPr>
          <p:cNvSpPr/>
          <p:nvPr/>
        </p:nvSpPr>
        <p:spPr>
          <a:xfrm>
            <a:off x="-144162" y="6435707"/>
            <a:ext cx="12480324" cy="42229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DC53D252-6C21-4A1F-86DB-73FE89E5050A}"/>
              </a:ext>
            </a:extLst>
          </p:cNvPr>
          <p:cNvSpPr txBox="1"/>
          <p:nvPr/>
        </p:nvSpPr>
        <p:spPr>
          <a:xfrm>
            <a:off x="868181" y="6472778"/>
            <a:ext cx="3916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Raleway SemiBold" panose="020B0703030101060003" pitchFamily="34" charset="0"/>
              </a:rPr>
              <a:t>www.its.ac.id</a:t>
            </a:r>
            <a:endParaRPr lang="id-ID" sz="1400" dirty="0">
              <a:solidFill>
                <a:schemeClr val="bg1"/>
              </a:solidFill>
              <a:latin typeface="Raleway SemiBold" panose="020B0703030101060003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61DCD36-B555-448B-BF35-7C58404BDE89}"/>
              </a:ext>
            </a:extLst>
          </p:cNvPr>
          <p:cNvGrpSpPr/>
          <p:nvPr/>
        </p:nvGrpSpPr>
        <p:grpSpPr>
          <a:xfrm>
            <a:off x="343482" y="6589488"/>
            <a:ext cx="276847" cy="99072"/>
            <a:chOff x="258233" y="6589488"/>
            <a:chExt cx="276847" cy="99072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9F74CCD-91CC-474C-9098-A126577B76C8}"/>
                </a:ext>
              </a:extLst>
            </p:cNvPr>
            <p:cNvSpPr/>
            <p:nvPr/>
          </p:nvSpPr>
          <p:spPr>
            <a:xfrm>
              <a:off x="258233" y="6589488"/>
              <a:ext cx="106347" cy="99072"/>
            </a:xfrm>
            <a:prstGeom prst="ellipse">
              <a:avLst/>
            </a:prstGeom>
            <a:solidFill>
              <a:srgbClr val="F5AA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E84121F-F34F-4D5B-A529-419C0668AC66}"/>
                </a:ext>
              </a:extLst>
            </p:cNvPr>
            <p:cNvSpPr/>
            <p:nvPr/>
          </p:nvSpPr>
          <p:spPr>
            <a:xfrm>
              <a:off x="428733" y="6589488"/>
              <a:ext cx="106347" cy="99072"/>
            </a:xfrm>
            <a:prstGeom prst="ellipse">
              <a:avLst/>
            </a:prstGeom>
            <a:solidFill>
              <a:srgbClr val="FFC4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sp>
        <p:nvSpPr>
          <p:cNvPr id="11" name="TextBox 2">
            <a:extLst>
              <a:ext uri="{FF2B5EF4-FFF2-40B4-BE49-F238E27FC236}">
                <a16:creationId xmlns:a16="http://schemas.microsoft.com/office/drawing/2014/main" id="{315EEE01-1E88-4516-AE4F-6764A7B8AA5C}"/>
              </a:ext>
            </a:extLst>
          </p:cNvPr>
          <p:cNvSpPr txBox="1"/>
          <p:nvPr/>
        </p:nvSpPr>
        <p:spPr>
          <a:xfrm>
            <a:off x="5405177" y="6477576"/>
            <a:ext cx="66368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  <a:latin typeface="Myriad Pro" panose="020B0503030403020204" pitchFamily="34" charset="0"/>
              </a:rPr>
              <a:t>INSTITUT TEKNOLOGI SEPULUH NOPEMBER, Surabaya - Indonesia</a:t>
            </a:r>
            <a:endParaRPr lang="id-ID" sz="1400" dirty="0">
              <a:solidFill>
                <a:schemeClr val="bg1"/>
              </a:solidFill>
              <a:latin typeface="Myriad Pro" panose="020B0503030403020204" pitchFamily="34" charset="0"/>
            </a:endParaRPr>
          </a:p>
        </p:txBody>
      </p:sp>
      <p:pic>
        <p:nvPicPr>
          <p:cNvPr id="12" name="Picture 11" descr="A close up of a sign&#10;&#10;Description automatically generated">
            <a:extLst>
              <a:ext uri="{FF2B5EF4-FFF2-40B4-BE49-F238E27FC236}">
                <a16:creationId xmlns:a16="http://schemas.microsoft.com/office/drawing/2014/main" id="{A46A2963-99E8-47CB-87C1-88B6FAD6AA1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040" y="166037"/>
            <a:ext cx="622489" cy="622489"/>
          </a:xfrm>
          <a:prstGeom prst="rect">
            <a:avLst/>
          </a:prstGeom>
        </p:spPr>
      </p:pic>
      <p:pic>
        <p:nvPicPr>
          <p:cNvPr id="13" name="Picture 12" descr="A picture containing drawing&#10;&#10;Description automatically generated">
            <a:extLst>
              <a:ext uri="{FF2B5EF4-FFF2-40B4-BE49-F238E27FC236}">
                <a16:creationId xmlns:a16="http://schemas.microsoft.com/office/drawing/2014/main" id="{34EB5CF5-C53B-4A0F-B313-15C81F2C5CA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757" y="275191"/>
            <a:ext cx="549401" cy="54940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E2D200F-29AF-402E-8F59-BBDB67CDC5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5954" y="-663866"/>
            <a:ext cx="6746944" cy="2463637"/>
          </a:xfrm>
          <a:prstGeom prst="rect">
            <a:avLst/>
          </a:prstGeom>
        </p:spPr>
      </p:pic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8AD83D92-31A0-4196-91D7-A515AC15AF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3481" y="2253279"/>
            <a:ext cx="11485661" cy="3923684"/>
          </a:xfrm>
        </p:spPr>
        <p:txBody>
          <a:bodyPr>
            <a:normAutofit/>
          </a:bodyPr>
          <a:lstStyle/>
          <a:p>
            <a:pPr>
              <a:buFontTx/>
              <a:buChar char="•"/>
            </a:pPr>
            <a:endParaRPr lang="en-US" altLang="id-ID" sz="2400" dirty="0"/>
          </a:p>
          <a:p>
            <a:pPr marL="0" indent="0">
              <a:buNone/>
            </a:pPr>
            <a:endParaRPr lang="id-ID" sz="2400" b="1" u="sng" dirty="0"/>
          </a:p>
          <a:p>
            <a:pPr marL="0" indent="0">
              <a:buNone/>
            </a:pPr>
            <a:endParaRPr lang="id-ID" sz="2400" b="1" u="sng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EA875E6-8C57-402D-8B87-39F804B2729F}"/>
              </a:ext>
            </a:extLst>
          </p:cNvPr>
          <p:cNvSpPr/>
          <p:nvPr/>
        </p:nvSpPr>
        <p:spPr>
          <a:xfrm>
            <a:off x="0" y="1477240"/>
            <a:ext cx="343481" cy="422293"/>
          </a:xfrm>
          <a:prstGeom prst="rect">
            <a:avLst/>
          </a:prstGeom>
          <a:solidFill>
            <a:srgbClr val="F5AA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3"/>
          <p:cNvSpPr txBox="1">
            <a:spLocks noChangeArrowheads="1"/>
          </p:cNvSpPr>
          <p:nvPr/>
        </p:nvSpPr>
        <p:spPr>
          <a:xfrm>
            <a:off x="809807" y="1945650"/>
            <a:ext cx="10515600" cy="40011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3400" indent="-533400"/>
            <a:r>
              <a:rPr lang="en-US" altLang="id-ID" sz="3100" dirty="0" err="1"/>
              <a:t>Kompromi</a:t>
            </a:r>
            <a:r>
              <a:rPr lang="en-US" altLang="id-ID" sz="3100" dirty="0"/>
              <a:t> </a:t>
            </a:r>
            <a:r>
              <a:rPr lang="en-US" altLang="id-ID" sz="3100" dirty="0" err="1"/>
              <a:t>antara</a:t>
            </a:r>
            <a:r>
              <a:rPr lang="en-US" altLang="id-ID" sz="3100" dirty="0"/>
              <a:t> Single </a:t>
            </a:r>
            <a:r>
              <a:rPr lang="en-US" altLang="id-ID" sz="3100" dirty="0" err="1"/>
              <a:t>dan</a:t>
            </a:r>
            <a:r>
              <a:rPr lang="en-US" altLang="id-ID" sz="3100" dirty="0"/>
              <a:t> Complete Link</a:t>
            </a:r>
          </a:p>
          <a:p>
            <a:pPr marL="533400" indent="-533400"/>
            <a:endParaRPr lang="en-US" altLang="id-ID" sz="3100" dirty="0"/>
          </a:p>
          <a:p>
            <a:pPr marL="533400" indent="-533400"/>
            <a:r>
              <a:rPr lang="en-US" altLang="id-ID" sz="3100" dirty="0" err="1"/>
              <a:t>Kekuatan</a:t>
            </a:r>
            <a:endParaRPr lang="en-US" altLang="id-ID" sz="3100" dirty="0"/>
          </a:p>
          <a:p>
            <a:pPr marL="914400" lvl="1" indent="-457200"/>
            <a:r>
              <a:rPr lang="en-US" altLang="id-ID" sz="2700" dirty="0"/>
              <a:t>Less susceptible to noise and outliers</a:t>
            </a:r>
          </a:p>
          <a:p>
            <a:pPr marL="533400" indent="-533400"/>
            <a:endParaRPr lang="en-US" altLang="id-ID" sz="3100" dirty="0"/>
          </a:p>
          <a:p>
            <a:pPr marL="533400" indent="-533400"/>
            <a:r>
              <a:rPr lang="en-US" altLang="id-ID" sz="3100" dirty="0" err="1"/>
              <a:t>Kelemahan</a:t>
            </a:r>
            <a:endParaRPr lang="en-US" altLang="id-ID" sz="3100" dirty="0"/>
          </a:p>
          <a:p>
            <a:pPr marL="914400" lvl="1" indent="-457200"/>
            <a:r>
              <a:rPr lang="en-US" altLang="id-ID" sz="2700" dirty="0"/>
              <a:t>Biased towards globular clusters</a:t>
            </a:r>
          </a:p>
        </p:txBody>
      </p:sp>
    </p:spTree>
    <p:extLst>
      <p:ext uri="{BB962C8B-B14F-4D97-AF65-F5344CB8AC3E}">
        <p14:creationId xmlns:p14="http://schemas.microsoft.com/office/powerpoint/2010/main" val="339719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85E5CBC-6DA9-4BCE-8278-9E99760F5423}"/>
              </a:ext>
            </a:extLst>
          </p:cNvPr>
          <p:cNvSpPr txBox="1">
            <a:spLocks/>
          </p:cNvSpPr>
          <p:nvPr/>
        </p:nvSpPr>
        <p:spPr>
          <a:xfrm>
            <a:off x="343480" y="909856"/>
            <a:ext cx="11402403" cy="777050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id-ID" sz="4400" b="1" dirty="0">
                <a:solidFill>
                  <a:srgbClr val="002060"/>
                </a:solidFill>
                <a:latin typeface="Myriad Pro" panose="020B0503030403020204" pitchFamily="34" charset="0"/>
                <a:cs typeface="Myriad Arabic" panose="01010101010101010101" pitchFamily="50" charset="-78"/>
              </a:rPr>
              <a:t>Clustering </a:t>
            </a:r>
            <a:r>
              <a:rPr lang="en-US" altLang="id-ID" sz="4400" b="1" dirty="0" err="1">
                <a:solidFill>
                  <a:srgbClr val="002060"/>
                </a:solidFill>
                <a:latin typeface="Myriad Pro" panose="020B0503030403020204" pitchFamily="34" charset="0"/>
                <a:cs typeface="Myriad Arabic" panose="01010101010101010101" pitchFamily="50" charset="-78"/>
              </a:rPr>
              <a:t>Hirarki</a:t>
            </a:r>
            <a:r>
              <a:rPr lang="en-US" altLang="id-ID" sz="4400" b="1" dirty="0">
                <a:solidFill>
                  <a:srgbClr val="002060"/>
                </a:solidFill>
                <a:latin typeface="Myriad Pro" panose="020B0503030403020204" pitchFamily="34" charset="0"/>
                <a:cs typeface="Myriad Arabic" panose="01010101010101010101" pitchFamily="50" charset="-78"/>
              </a:rPr>
              <a:t>: </a:t>
            </a:r>
            <a:r>
              <a:rPr lang="en-US" altLang="id-ID" sz="4400" b="1" dirty="0" err="1">
                <a:solidFill>
                  <a:srgbClr val="002060"/>
                </a:solidFill>
                <a:latin typeface="Myriad Pro" panose="020B0503030403020204" pitchFamily="34" charset="0"/>
                <a:cs typeface="Myriad Arabic" panose="01010101010101010101" pitchFamily="50" charset="-78"/>
              </a:rPr>
              <a:t>Perbandingan</a:t>
            </a:r>
            <a:endParaRPr lang="en-ID" sz="4400" b="1" dirty="0">
              <a:solidFill>
                <a:srgbClr val="002060"/>
              </a:solidFill>
              <a:latin typeface="Myriad Pro" panose="020B0503030403020204" pitchFamily="34" charset="0"/>
              <a:cs typeface="Myriad Arabic" panose="01010101010101010101" pitchFamily="50" charset="-78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F012A2E-4D68-42D5-A5E8-7CF6761E153C}"/>
              </a:ext>
            </a:extLst>
          </p:cNvPr>
          <p:cNvSpPr/>
          <p:nvPr/>
        </p:nvSpPr>
        <p:spPr>
          <a:xfrm>
            <a:off x="-144162" y="6435707"/>
            <a:ext cx="12480324" cy="42229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DC53D252-6C21-4A1F-86DB-73FE89E5050A}"/>
              </a:ext>
            </a:extLst>
          </p:cNvPr>
          <p:cNvSpPr txBox="1"/>
          <p:nvPr/>
        </p:nvSpPr>
        <p:spPr>
          <a:xfrm>
            <a:off x="868181" y="6472778"/>
            <a:ext cx="3916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Raleway SemiBold" panose="020B0703030101060003" pitchFamily="34" charset="0"/>
              </a:rPr>
              <a:t>www.its.ac.id</a:t>
            </a:r>
            <a:endParaRPr lang="id-ID" sz="1400" dirty="0">
              <a:solidFill>
                <a:schemeClr val="bg1"/>
              </a:solidFill>
              <a:latin typeface="Raleway SemiBold" panose="020B0703030101060003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61DCD36-B555-448B-BF35-7C58404BDE89}"/>
              </a:ext>
            </a:extLst>
          </p:cNvPr>
          <p:cNvGrpSpPr/>
          <p:nvPr/>
        </p:nvGrpSpPr>
        <p:grpSpPr>
          <a:xfrm>
            <a:off x="343482" y="6589488"/>
            <a:ext cx="276847" cy="99072"/>
            <a:chOff x="258233" y="6589488"/>
            <a:chExt cx="276847" cy="99072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9F74CCD-91CC-474C-9098-A126577B76C8}"/>
                </a:ext>
              </a:extLst>
            </p:cNvPr>
            <p:cNvSpPr/>
            <p:nvPr/>
          </p:nvSpPr>
          <p:spPr>
            <a:xfrm>
              <a:off x="258233" y="6589488"/>
              <a:ext cx="106347" cy="99072"/>
            </a:xfrm>
            <a:prstGeom prst="ellipse">
              <a:avLst/>
            </a:prstGeom>
            <a:solidFill>
              <a:srgbClr val="F5AA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E84121F-F34F-4D5B-A529-419C0668AC66}"/>
                </a:ext>
              </a:extLst>
            </p:cNvPr>
            <p:cNvSpPr/>
            <p:nvPr/>
          </p:nvSpPr>
          <p:spPr>
            <a:xfrm>
              <a:off x="428733" y="6589488"/>
              <a:ext cx="106347" cy="99072"/>
            </a:xfrm>
            <a:prstGeom prst="ellipse">
              <a:avLst/>
            </a:prstGeom>
            <a:solidFill>
              <a:srgbClr val="FFC4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sp>
        <p:nvSpPr>
          <p:cNvPr id="11" name="TextBox 2">
            <a:extLst>
              <a:ext uri="{FF2B5EF4-FFF2-40B4-BE49-F238E27FC236}">
                <a16:creationId xmlns:a16="http://schemas.microsoft.com/office/drawing/2014/main" id="{315EEE01-1E88-4516-AE4F-6764A7B8AA5C}"/>
              </a:ext>
            </a:extLst>
          </p:cNvPr>
          <p:cNvSpPr txBox="1"/>
          <p:nvPr/>
        </p:nvSpPr>
        <p:spPr>
          <a:xfrm>
            <a:off x="5405177" y="6477576"/>
            <a:ext cx="66368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  <a:latin typeface="Myriad Pro" panose="020B0503030403020204" pitchFamily="34" charset="0"/>
              </a:rPr>
              <a:t>INSTITUT TEKNOLOGI SEPULUH NOPEMBER, Surabaya - Indonesia</a:t>
            </a:r>
            <a:endParaRPr lang="id-ID" sz="1400" dirty="0">
              <a:solidFill>
                <a:schemeClr val="bg1"/>
              </a:solidFill>
              <a:latin typeface="Myriad Pro" panose="020B0503030403020204" pitchFamily="34" charset="0"/>
            </a:endParaRPr>
          </a:p>
        </p:txBody>
      </p:sp>
      <p:pic>
        <p:nvPicPr>
          <p:cNvPr id="12" name="Picture 11" descr="A close up of a sign&#10;&#10;Description automatically generated">
            <a:extLst>
              <a:ext uri="{FF2B5EF4-FFF2-40B4-BE49-F238E27FC236}">
                <a16:creationId xmlns:a16="http://schemas.microsoft.com/office/drawing/2014/main" id="{A46A2963-99E8-47CB-87C1-88B6FAD6AA1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040" y="166037"/>
            <a:ext cx="622489" cy="622489"/>
          </a:xfrm>
          <a:prstGeom prst="rect">
            <a:avLst/>
          </a:prstGeom>
        </p:spPr>
      </p:pic>
      <p:pic>
        <p:nvPicPr>
          <p:cNvPr id="13" name="Picture 12" descr="A picture containing drawing&#10;&#10;Description automatically generated">
            <a:extLst>
              <a:ext uri="{FF2B5EF4-FFF2-40B4-BE49-F238E27FC236}">
                <a16:creationId xmlns:a16="http://schemas.microsoft.com/office/drawing/2014/main" id="{34EB5CF5-C53B-4A0F-B313-15C81F2C5CA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757" y="275191"/>
            <a:ext cx="549401" cy="54940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E2D200F-29AF-402E-8F59-BBDB67CDC5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5954" y="-663866"/>
            <a:ext cx="6746944" cy="2463637"/>
          </a:xfrm>
          <a:prstGeom prst="rect">
            <a:avLst/>
          </a:prstGeom>
        </p:spPr>
      </p:pic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8AD83D92-31A0-4196-91D7-A515AC15AF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3481" y="2253279"/>
            <a:ext cx="11485661" cy="3923684"/>
          </a:xfrm>
        </p:spPr>
        <p:txBody>
          <a:bodyPr>
            <a:normAutofit/>
          </a:bodyPr>
          <a:lstStyle/>
          <a:p>
            <a:pPr>
              <a:buFontTx/>
              <a:buChar char="•"/>
            </a:pPr>
            <a:endParaRPr lang="en-US" altLang="id-ID" sz="2400" dirty="0"/>
          </a:p>
          <a:p>
            <a:pPr marL="0" indent="0">
              <a:buNone/>
            </a:pPr>
            <a:endParaRPr lang="id-ID" sz="2400" b="1" u="sng" dirty="0"/>
          </a:p>
          <a:p>
            <a:pPr marL="0" indent="0">
              <a:buNone/>
            </a:pPr>
            <a:endParaRPr lang="id-ID" sz="2400" b="1" u="sng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EA875E6-8C57-402D-8B87-39F804B2729F}"/>
              </a:ext>
            </a:extLst>
          </p:cNvPr>
          <p:cNvSpPr/>
          <p:nvPr/>
        </p:nvSpPr>
        <p:spPr>
          <a:xfrm>
            <a:off x="0" y="1477240"/>
            <a:ext cx="343481" cy="422293"/>
          </a:xfrm>
          <a:prstGeom prst="rect">
            <a:avLst/>
          </a:prstGeom>
          <a:solidFill>
            <a:srgbClr val="F5AA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 Box 33"/>
          <p:cNvSpPr txBox="1">
            <a:spLocks noChangeArrowheads="1"/>
          </p:cNvSpPr>
          <p:nvPr/>
        </p:nvSpPr>
        <p:spPr bwMode="auto">
          <a:xfrm>
            <a:off x="4719377" y="2550887"/>
            <a:ext cx="16764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id-ID" sz="1600"/>
              <a:t>MIN</a:t>
            </a:r>
          </a:p>
        </p:txBody>
      </p:sp>
      <p:sp>
        <p:nvSpPr>
          <p:cNvPr id="49" name="Text Box 34"/>
          <p:cNvSpPr txBox="1">
            <a:spLocks noChangeArrowheads="1"/>
          </p:cNvSpPr>
          <p:nvPr/>
        </p:nvSpPr>
        <p:spPr bwMode="auto">
          <a:xfrm>
            <a:off x="6624377" y="2550887"/>
            <a:ext cx="17526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id-ID" sz="1600"/>
              <a:t>MAX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4672708" y="4072038"/>
            <a:ext cx="4243387" cy="2286000"/>
            <a:chOff x="1999990" y="4303487"/>
            <a:chExt cx="4243387" cy="2286000"/>
          </a:xfrm>
        </p:grpSpPr>
        <p:sp>
          <p:nvSpPr>
            <p:cNvPr id="15" name="Text Box 3"/>
            <p:cNvSpPr txBox="1">
              <a:spLocks noChangeArrowheads="1"/>
            </p:cNvSpPr>
            <p:nvPr/>
          </p:nvSpPr>
          <p:spPr bwMode="auto">
            <a:xfrm>
              <a:off x="4566977" y="5370287"/>
              <a:ext cx="1676400" cy="3365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id-ID" sz="1600"/>
                <a:t>Group Average</a:t>
              </a:r>
            </a:p>
          </p:txBody>
        </p:sp>
        <p:grpSp>
          <p:nvGrpSpPr>
            <p:cNvPr id="50" name="Group 35"/>
            <p:cNvGrpSpPr>
              <a:grpSpLocks noChangeAspect="1"/>
            </p:cNvGrpSpPr>
            <p:nvPr/>
          </p:nvGrpSpPr>
          <p:grpSpPr bwMode="auto">
            <a:xfrm>
              <a:off x="2285741" y="4462238"/>
              <a:ext cx="1978025" cy="1797507"/>
              <a:chOff x="438" y="1309"/>
              <a:chExt cx="1937" cy="1759"/>
            </a:xfrm>
          </p:grpSpPr>
          <p:sp>
            <p:nvSpPr>
              <p:cNvPr id="51" name="Freeform 36"/>
              <p:cNvSpPr>
                <a:spLocks noChangeAspect="1"/>
              </p:cNvSpPr>
              <p:nvPr/>
            </p:nvSpPr>
            <p:spPr bwMode="auto">
              <a:xfrm>
                <a:off x="1038" y="2002"/>
                <a:ext cx="88" cy="87"/>
              </a:xfrm>
              <a:custGeom>
                <a:avLst/>
                <a:gdLst>
                  <a:gd name="T0" fmla="*/ 0 w 88"/>
                  <a:gd name="T1" fmla="*/ 43 h 87"/>
                  <a:gd name="T2" fmla="*/ 4 w 88"/>
                  <a:gd name="T3" fmla="*/ 26 h 87"/>
                  <a:gd name="T4" fmla="*/ 13 w 88"/>
                  <a:gd name="T5" fmla="*/ 13 h 87"/>
                  <a:gd name="T6" fmla="*/ 28 w 88"/>
                  <a:gd name="T7" fmla="*/ 2 h 87"/>
                  <a:gd name="T8" fmla="*/ 45 w 88"/>
                  <a:gd name="T9" fmla="*/ 0 h 87"/>
                  <a:gd name="T10" fmla="*/ 62 w 88"/>
                  <a:gd name="T11" fmla="*/ 2 h 87"/>
                  <a:gd name="T12" fmla="*/ 75 w 88"/>
                  <a:gd name="T13" fmla="*/ 13 h 87"/>
                  <a:gd name="T14" fmla="*/ 86 w 88"/>
                  <a:gd name="T15" fmla="*/ 26 h 87"/>
                  <a:gd name="T16" fmla="*/ 88 w 88"/>
                  <a:gd name="T17" fmla="*/ 43 h 87"/>
                  <a:gd name="T18" fmla="*/ 86 w 88"/>
                  <a:gd name="T19" fmla="*/ 61 h 87"/>
                  <a:gd name="T20" fmla="*/ 75 w 88"/>
                  <a:gd name="T21" fmla="*/ 74 h 87"/>
                  <a:gd name="T22" fmla="*/ 62 w 88"/>
                  <a:gd name="T23" fmla="*/ 84 h 87"/>
                  <a:gd name="T24" fmla="*/ 45 w 88"/>
                  <a:gd name="T25" fmla="*/ 87 h 87"/>
                  <a:gd name="T26" fmla="*/ 28 w 88"/>
                  <a:gd name="T27" fmla="*/ 84 h 87"/>
                  <a:gd name="T28" fmla="*/ 13 w 88"/>
                  <a:gd name="T29" fmla="*/ 74 h 87"/>
                  <a:gd name="T30" fmla="*/ 4 w 88"/>
                  <a:gd name="T31" fmla="*/ 61 h 87"/>
                  <a:gd name="T32" fmla="*/ 0 w 88"/>
                  <a:gd name="T33" fmla="*/ 43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88" h="87">
                    <a:moveTo>
                      <a:pt x="0" y="43"/>
                    </a:moveTo>
                    <a:lnTo>
                      <a:pt x="4" y="26"/>
                    </a:lnTo>
                    <a:lnTo>
                      <a:pt x="13" y="13"/>
                    </a:lnTo>
                    <a:lnTo>
                      <a:pt x="28" y="2"/>
                    </a:lnTo>
                    <a:lnTo>
                      <a:pt x="45" y="0"/>
                    </a:lnTo>
                    <a:lnTo>
                      <a:pt x="62" y="2"/>
                    </a:lnTo>
                    <a:lnTo>
                      <a:pt x="75" y="13"/>
                    </a:lnTo>
                    <a:lnTo>
                      <a:pt x="86" y="26"/>
                    </a:lnTo>
                    <a:lnTo>
                      <a:pt x="88" y="43"/>
                    </a:lnTo>
                    <a:lnTo>
                      <a:pt x="86" y="61"/>
                    </a:lnTo>
                    <a:lnTo>
                      <a:pt x="75" y="74"/>
                    </a:lnTo>
                    <a:lnTo>
                      <a:pt x="62" y="84"/>
                    </a:lnTo>
                    <a:lnTo>
                      <a:pt x="45" y="87"/>
                    </a:lnTo>
                    <a:lnTo>
                      <a:pt x="28" y="84"/>
                    </a:lnTo>
                    <a:lnTo>
                      <a:pt x="13" y="74"/>
                    </a:lnTo>
                    <a:lnTo>
                      <a:pt x="4" y="61"/>
                    </a:lnTo>
                    <a:lnTo>
                      <a:pt x="0" y="43"/>
                    </a:lnTo>
                    <a:close/>
                  </a:path>
                </a:pathLst>
              </a:custGeom>
              <a:solidFill>
                <a:srgbClr val="1A1A1A"/>
              </a:solidFill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id-ID"/>
              </a:p>
            </p:txBody>
          </p:sp>
          <p:sp>
            <p:nvSpPr>
              <p:cNvPr id="52" name="Freeform 37"/>
              <p:cNvSpPr>
                <a:spLocks noChangeAspect="1"/>
              </p:cNvSpPr>
              <p:nvPr/>
            </p:nvSpPr>
            <p:spPr bwMode="auto">
              <a:xfrm>
                <a:off x="1860" y="1361"/>
                <a:ext cx="89" cy="88"/>
              </a:xfrm>
              <a:custGeom>
                <a:avLst/>
                <a:gdLst>
                  <a:gd name="T0" fmla="*/ 0 w 89"/>
                  <a:gd name="T1" fmla="*/ 43 h 88"/>
                  <a:gd name="T2" fmla="*/ 4 w 89"/>
                  <a:gd name="T3" fmla="*/ 26 h 88"/>
                  <a:gd name="T4" fmla="*/ 13 w 89"/>
                  <a:gd name="T5" fmla="*/ 13 h 88"/>
                  <a:gd name="T6" fmla="*/ 28 w 89"/>
                  <a:gd name="T7" fmla="*/ 2 h 88"/>
                  <a:gd name="T8" fmla="*/ 45 w 89"/>
                  <a:gd name="T9" fmla="*/ 0 h 88"/>
                  <a:gd name="T10" fmla="*/ 63 w 89"/>
                  <a:gd name="T11" fmla="*/ 2 h 88"/>
                  <a:gd name="T12" fmla="*/ 76 w 89"/>
                  <a:gd name="T13" fmla="*/ 13 h 88"/>
                  <a:gd name="T14" fmla="*/ 86 w 89"/>
                  <a:gd name="T15" fmla="*/ 26 h 88"/>
                  <a:gd name="T16" fmla="*/ 89 w 89"/>
                  <a:gd name="T17" fmla="*/ 43 h 88"/>
                  <a:gd name="T18" fmla="*/ 86 w 89"/>
                  <a:gd name="T19" fmla="*/ 60 h 88"/>
                  <a:gd name="T20" fmla="*/ 76 w 89"/>
                  <a:gd name="T21" fmla="*/ 76 h 88"/>
                  <a:gd name="T22" fmla="*/ 63 w 89"/>
                  <a:gd name="T23" fmla="*/ 84 h 88"/>
                  <a:gd name="T24" fmla="*/ 45 w 89"/>
                  <a:gd name="T25" fmla="*/ 88 h 88"/>
                  <a:gd name="T26" fmla="*/ 28 w 89"/>
                  <a:gd name="T27" fmla="*/ 84 h 88"/>
                  <a:gd name="T28" fmla="*/ 13 w 89"/>
                  <a:gd name="T29" fmla="*/ 76 h 88"/>
                  <a:gd name="T30" fmla="*/ 4 w 89"/>
                  <a:gd name="T31" fmla="*/ 60 h 88"/>
                  <a:gd name="T32" fmla="*/ 0 w 89"/>
                  <a:gd name="T33" fmla="*/ 43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89" h="88">
                    <a:moveTo>
                      <a:pt x="0" y="43"/>
                    </a:moveTo>
                    <a:lnTo>
                      <a:pt x="4" y="26"/>
                    </a:lnTo>
                    <a:lnTo>
                      <a:pt x="13" y="13"/>
                    </a:lnTo>
                    <a:lnTo>
                      <a:pt x="28" y="2"/>
                    </a:lnTo>
                    <a:lnTo>
                      <a:pt x="45" y="0"/>
                    </a:lnTo>
                    <a:lnTo>
                      <a:pt x="63" y="2"/>
                    </a:lnTo>
                    <a:lnTo>
                      <a:pt x="76" y="13"/>
                    </a:lnTo>
                    <a:lnTo>
                      <a:pt x="86" y="26"/>
                    </a:lnTo>
                    <a:lnTo>
                      <a:pt x="89" y="43"/>
                    </a:lnTo>
                    <a:lnTo>
                      <a:pt x="86" y="60"/>
                    </a:lnTo>
                    <a:lnTo>
                      <a:pt x="76" y="76"/>
                    </a:lnTo>
                    <a:lnTo>
                      <a:pt x="63" y="84"/>
                    </a:lnTo>
                    <a:lnTo>
                      <a:pt x="45" y="88"/>
                    </a:lnTo>
                    <a:lnTo>
                      <a:pt x="28" y="84"/>
                    </a:lnTo>
                    <a:lnTo>
                      <a:pt x="13" y="76"/>
                    </a:lnTo>
                    <a:lnTo>
                      <a:pt x="4" y="60"/>
                    </a:lnTo>
                    <a:lnTo>
                      <a:pt x="0" y="43"/>
                    </a:lnTo>
                    <a:close/>
                  </a:path>
                </a:pathLst>
              </a:custGeom>
              <a:solidFill>
                <a:srgbClr val="1A1A1A"/>
              </a:solidFill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id-ID"/>
              </a:p>
            </p:txBody>
          </p:sp>
          <p:sp>
            <p:nvSpPr>
              <p:cNvPr id="53" name="Freeform 38"/>
              <p:cNvSpPr>
                <a:spLocks noChangeAspect="1"/>
              </p:cNvSpPr>
              <p:nvPr/>
            </p:nvSpPr>
            <p:spPr bwMode="auto">
              <a:xfrm>
                <a:off x="1260" y="2875"/>
                <a:ext cx="89" cy="88"/>
              </a:xfrm>
              <a:custGeom>
                <a:avLst/>
                <a:gdLst>
                  <a:gd name="T0" fmla="*/ 0 w 89"/>
                  <a:gd name="T1" fmla="*/ 45 h 88"/>
                  <a:gd name="T2" fmla="*/ 5 w 89"/>
                  <a:gd name="T3" fmla="*/ 28 h 88"/>
                  <a:gd name="T4" fmla="*/ 13 w 89"/>
                  <a:gd name="T5" fmla="*/ 12 h 88"/>
                  <a:gd name="T6" fmla="*/ 29 w 89"/>
                  <a:gd name="T7" fmla="*/ 4 h 88"/>
                  <a:gd name="T8" fmla="*/ 46 w 89"/>
                  <a:gd name="T9" fmla="*/ 0 h 88"/>
                  <a:gd name="T10" fmla="*/ 63 w 89"/>
                  <a:gd name="T11" fmla="*/ 4 h 88"/>
                  <a:gd name="T12" fmla="*/ 76 w 89"/>
                  <a:gd name="T13" fmla="*/ 12 h 88"/>
                  <a:gd name="T14" fmla="*/ 87 w 89"/>
                  <a:gd name="T15" fmla="*/ 28 h 88"/>
                  <a:gd name="T16" fmla="*/ 89 w 89"/>
                  <a:gd name="T17" fmla="*/ 45 h 88"/>
                  <a:gd name="T18" fmla="*/ 87 w 89"/>
                  <a:gd name="T19" fmla="*/ 62 h 88"/>
                  <a:gd name="T20" fmla="*/ 76 w 89"/>
                  <a:gd name="T21" fmla="*/ 75 h 88"/>
                  <a:gd name="T22" fmla="*/ 63 w 89"/>
                  <a:gd name="T23" fmla="*/ 86 h 88"/>
                  <a:gd name="T24" fmla="*/ 46 w 89"/>
                  <a:gd name="T25" fmla="*/ 88 h 88"/>
                  <a:gd name="T26" fmla="*/ 29 w 89"/>
                  <a:gd name="T27" fmla="*/ 86 h 88"/>
                  <a:gd name="T28" fmla="*/ 13 w 89"/>
                  <a:gd name="T29" fmla="*/ 75 h 88"/>
                  <a:gd name="T30" fmla="*/ 5 w 89"/>
                  <a:gd name="T31" fmla="*/ 62 h 88"/>
                  <a:gd name="T32" fmla="*/ 0 w 89"/>
                  <a:gd name="T33" fmla="*/ 45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89" h="88">
                    <a:moveTo>
                      <a:pt x="0" y="45"/>
                    </a:moveTo>
                    <a:lnTo>
                      <a:pt x="5" y="28"/>
                    </a:lnTo>
                    <a:lnTo>
                      <a:pt x="13" y="12"/>
                    </a:lnTo>
                    <a:lnTo>
                      <a:pt x="29" y="4"/>
                    </a:lnTo>
                    <a:lnTo>
                      <a:pt x="46" y="0"/>
                    </a:lnTo>
                    <a:lnTo>
                      <a:pt x="63" y="4"/>
                    </a:lnTo>
                    <a:lnTo>
                      <a:pt x="76" y="12"/>
                    </a:lnTo>
                    <a:lnTo>
                      <a:pt x="87" y="28"/>
                    </a:lnTo>
                    <a:lnTo>
                      <a:pt x="89" y="45"/>
                    </a:lnTo>
                    <a:lnTo>
                      <a:pt x="87" y="62"/>
                    </a:lnTo>
                    <a:lnTo>
                      <a:pt x="76" y="75"/>
                    </a:lnTo>
                    <a:lnTo>
                      <a:pt x="63" y="86"/>
                    </a:lnTo>
                    <a:lnTo>
                      <a:pt x="46" y="88"/>
                    </a:lnTo>
                    <a:lnTo>
                      <a:pt x="29" y="86"/>
                    </a:lnTo>
                    <a:lnTo>
                      <a:pt x="13" y="75"/>
                    </a:lnTo>
                    <a:lnTo>
                      <a:pt x="5" y="62"/>
                    </a:lnTo>
                    <a:lnTo>
                      <a:pt x="0" y="45"/>
                    </a:lnTo>
                    <a:close/>
                  </a:path>
                </a:pathLst>
              </a:custGeom>
              <a:solidFill>
                <a:srgbClr val="1A1A1A"/>
              </a:solidFill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id-ID"/>
              </a:p>
            </p:txBody>
          </p:sp>
          <p:sp>
            <p:nvSpPr>
              <p:cNvPr id="54" name="Freeform 39"/>
              <p:cNvSpPr>
                <a:spLocks noChangeAspect="1"/>
              </p:cNvSpPr>
              <p:nvPr/>
            </p:nvSpPr>
            <p:spPr bwMode="auto">
              <a:xfrm>
                <a:off x="438" y="1875"/>
                <a:ext cx="87" cy="88"/>
              </a:xfrm>
              <a:custGeom>
                <a:avLst/>
                <a:gdLst>
                  <a:gd name="T0" fmla="*/ 0 w 87"/>
                  <a:gd name="T1" fmla="*/ 45 h 88"/>
                  <a:gd name="T2" fmla="*/ 2 w 87"/>
                  <a:gd name="T3" fmla="*/ 28 h 88"/>
                  <a:gd name="T4" fmla="*/ 11 w 87"/>
                  <a:gd name="T5" fmla="*/ 13 h 88"/>
                  <a:gd name="T6" fmla="*/ 26 w 87"/>
                  <a:gd name="T7" fmla="*/ 4 h 88"/>
                  <a:gd name="T8" fmla="*/ 44 w 87"/>
                  <a:gd name="T9" fmla="*/ 0 h 88"/>
                  <a:gd name="T10" fmla="*/ 61 w 87"/>
                  <a:gd name="T11" fmla="*/ 4 h 88"/>
                  <a:gd name="T12" fmla="*/ 74 w 87"/>
                  <a:gd name="T13" fmla="*/ 13 h 88"/>
                  <a:gd name="T14" fmla="*/ 85 w 87"/>
                  <a:gd name="T15" fmla="*/ 28 h 88"/>
                  <a:gd name="T16" fmla="*/ 87 w 87"/>
                  <a:gd name="T17" fmla="*/ 45 h 88"/>
                  <a:gd name="T18" fmla="*/ 85 w 87"/>
                  <a:gd name="T19" fmla="*/ 62 h 88"/>
                  <a:gd name="T20" fmla="*/ 74 w 87"/>
                  <a:gd name="T21" fmla="*/ 75 h 88"/>
                  <a:gd name="T22" fmla="*/ 61 w 87"/>
                  <a:gd name="T23" fmla="*/ 86 h 88"/>
                  <a:gd name="T24" fmla="*/ 44 w 87"/>
                  <a:gd name="T25" fmla="*/ 88 h 88"/>
                  <a:gd name="T26" fmla="*/ 26 w 87"/>
                  <a:gd name="T27" fmla="*/ 86 h 88"/>
                  <a:gd name="T28" fmla="*/ 11 w 87"/>
                  <a:gd name="T29" fmla="*/ 75 h 88"/>
                  <a:gd name="T30" fmla="*/ 2 w 87"/>
                  <a:gd name="T31" fmla="*/ 62 h 88"/>
                  <a:gd name="T32" fmla="*/ 0 w 87"/>
                  <a:gd name="T33" fmla="*/ 45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87" h="88">
                    <a:moveTo>
                      <a:pt x="0" y="45"/>
                    </a:moveTo>
                    <a:lnTo>
                      <a:pt x="2" y="28"/>
                    </a:lnTo>
                    <a:lnTo>
                      <a:pt x="11" y="13"/>
                    </a:lnTo>
                    <a:lnTo>
                      <a:pt x="26" y="4"/>
                    </a:lnTo>
                    <a:lnTo>
                      <a:pt x="44" y="0"/>
                    </a:lnTo>
                    <a:lnTo>
                      <a:pt x="61" y="4"/>
                    </a:lnTo>
                    <a:lnTo>
                      <a:pt x="74" y="13"/>
                    </a:lnTo>
                    <a:lnTo>
                      <a:pt x="85" y="28"/>
                    </a:lnTo>
                    <a:lnTo>
                      <a:pt x="87" y="45"/>
                    </a:lnTo>
                    <a:lnTo>
                      <a:pt x="85" y="62"/>
                    </a:lnTo>
                    <a:lnTo>
                      <a:pt x="74" y="75"/>
                    </a:lnTo>
                    <a:lnTo>
                      <a:pt x="61" y="86"/>
                    </a:lnTo>
                    <a:lnTo>
                      <a:pt x="44" y="88"/>
                    </a:lnTo>
                    <a:lnTo>
                      <a:pt x="26" y="86"/>
                    </a:lnTo>
                    <a:lnTo>
                      <a:pt x="11" y="75"/>
                    </a:lnTo>
                    <a:lnTo>
                      <a:pt x="2" y="62"/>
                    </a:lnTo>
                    <a:lnTo>
                      <a:pt x="0" y="45"/>
                    </a:lnTo>
                    <a:close/>
                  </a:path>
                </a:pathLst>
              </a:custGeom>
              <a:solidFill>
                <a:srgbClr val="1A1A1A"/>
              </a:solidFill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id-ID"/>
              </a:p>
            </p:txBody>
          </p:sp>
          <p:sp>
            <p:nvSpPr>
              <p:cNvPr id="55" name="Freeform 40"/>
              <p:cNvSpPr>
                <a:spLocks noChangeAspect="1"/>
              </p:cNvSpPr>
              <p:nvPr/>
            </p:nvSpPr>
            <p:spPr bwMode="auto">
              <a:xfrm>
                <a:off x="1617" y="2309"/>
                <a:ext cx="89" cy="88"/>
              </a:xfrm>
              <a:custGeom>
                <a:avLst/>
                <a:gdLst>
                  <a:gd name="T0" fmla="*/ 0 w 89"/>
                  <a:gd name="T1" fmla="*/ 45 h 88"/>
                  <a:gd name="T2" fmla="*/ 5 w 89"/>
                  <a:gd name="T3" fmla="*/ 28 h 88"/>
                  <a:gd name="T4" fmla="*/ 13 w 89"/>
                  <a:gd name="T5" fmla="*/ 13 h 88"/>
                  <a:gd name="T6" fmla="*/ 29 w 89"/>
                  <a:gd name="T7" fmla="*/ 4 h 88"/>
                  <a:gd name="T8" fmla="*/ 46 w 89"/>
                  <a:gd name="T9" fmla="*/ 0 h 88"/>
                  <a:gd name="T10" fmla="*/ 61 w 89"/>
                  <a:gd name="T11" fmla="*/ 4 h 88"/>
                  <a:gd name="T12" fmla="*/ 76 w 89"/>
                  <a:gd name="T13" fmla="*/ 13 h 88"/>
                  <a:gd name="T14" fmla="*/ 85 w 89"/>
                  <a:gd name="T15" fmla="*/ 28 h 88"/>
                  <a:gd name="T16" fmla="*/ 89 w 89"/>
                  <a:gd name="T17" fmla="*/ 45 h 88"/>
                  <a:gd name="T18" fmla="*/ 85 w 89"/>
                  <a:gd name="T19" fmla="*/ 62 h 88"/>
                  <a:gd name="T20" fmla="*/ 76 w 89"/>
                  <a:gd name="T21" fmla="*/ 75 h 88"/>
                  <a:gd name="T22" fmla="*/ 61 w 89"/>
                  <a:gd name="T23" fmla="*/ 86 h 88"/>
                  <a:gd name="T24" fmla="*/ 46 w 89"/>
                  <a:gd name="T25" fmla="*/ 88 h 88"/>
                  <a:gd name="T26" fmla="*/ 29 w 89"/>
                  <a:gd name="T27" fmla="*/ 86 h 88"/>
                  <a:gd name="T28" fmla="*/ 13 w 89"/>
                  <a:gd name="T29" fmla="*/ 75 h 88"/>
                  <a:gd name="T30" fmla="*/ 5 w 89"/>
                  <a:gd name="T31" fmla="*/ 62 h 88"/>
                  <a:gd name="T32" fmla="*/ 0 w 89"/>
                  <a:gd name="T33" fmla="*/ 45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89" h="88">
                    <a:moveTo>
                      <a:pt x="0" y="45"/>
                    </a:moveTo>
                    <a:lnTo>
                      <a:pt x="5" y="28"/>
                    </a:lnTo>
                    <a:lnTo>
                      <a:pt x="13" y="13"/>
                    </a:lnTo>
                    <a:lnTo>
                      <a:pt x="29" y="4"/>
                    </a:lnTo>
                    <a:lnTo>
                      <a:pt x="46" y="0"/>
                    </a:lnTo>
                    <a:lnTo>
                      <a:pt x="61" y="4"/>
                    </a:lnTo>
                    <a:lnTo>
                      <a:pt x="76" y="13"/>
                    </a:lnTo>
                    <a:lnTo>
                      <a:pt x="85" y="28"/>
                    </a:lnTo>
                    <a:lnTo>
                      <a:pt x="89" y="45"/>
                    </a:lnTo>
                    <a:lnTo>
                      <a:pt x="85" y="62"/>
                    </a:lnTo>
                    <a:lnTo>
                      <a:pt x="76" y="75"/>
                    </a:lnTo>
                    <a:lnTo>
                      <a:pt x="61" y="86"/>
                    </a:lnTo>
                    <a:lnTo>
                      <a:pt x="46" y="88"/>
                    </a:lnTo>
                    <a:lnTo>
                      <a:pt x="29" y="86"/>
                    </a:lnTo>
                    <a:lnTo>
                      <a:pt x="13" y="75"/>
                    </a:lnTo>
                    <a:lnTo>
                      <a:pt x="5" y="62"/>
                    </a:lnTo>
                    <a:lnTo>
                      <a:pt x="0" y="45"/>
                    </a:lnTo>
                    <a:close/>
                  </a:path>
                </a:pathLst>
              </a:custGeom>
              <a:solidFill>
                <a:srgbClr val="1A1A1A"/>
              </a:solidFill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id-ID"/>
              </a:p>
            </p:txBody>
          </p:sp>
          <p:sp>
            <p:nvSpPr>
              <p:cNvPr id="56" name="Freeform 41"/>
              <p:cNvSpPr>
                <a:spLocks noChangeAspect="1"/>
              </p:cNvSpPr>
              <p:nvPr/>
            </p:nvSpPr>
            <p:spPr bwMode="auto">
              <a:xfrm>
                <a:off x="2100" y="2369"/>
                <a:ext cx="89" cy="89"/>
              </a:xfrm>
              <a:custGeom>
                <a:avLst/>
                <a:gdLst>
                  <a:gd name="T0" fmla="*/ 0 w 89"/>
                  <a:gd name="T1" fmla="*/ 43 h 89"/>
                  <a:gd name="T2" fmla="*/ 4 w 89"/>
                  <a:gd name="T3" fmla="*/ 26 h 89"/>
                  <a:gd name="T4" fmla="*/ 13 w 89"/>
                  <a:gd name="T5" fmla="*/ 13 h 89"/>
                  <a:gd name="T6" fmla="*/ 28 w 89"/>
                  <a:gd name="T7" fmla="*/ 2 h 89"/>
                  <a:gd name="T8" fmla="*/ 45 w 89"/>
                  <a:gd name="T9" fmla="*/ 0 h 89"/>
                  <a:gd name="T10" fmla="*/ 63 w 89"/>
                  <a:gd name="T11" fmla="*/ 2 h 89"/>
                  <a:gd name="T12" fmla="*/ 76 w 89"/>
                  <a:gd name="T13" fmla="*/ 13 h 89"/>
                  <a:gd name="T14" fmla="*/ 87 w 89"/>
                  <a:gd name="T15" fmla="*/ 26 h 89"/>
                  <a:gd name="T16" fmla="*/ 89 w 89"/>
                  <a:gd name="T17" fmla="*/ 43 h 89"/>
                  <a:gd name="T18" fmla="*/ 87 w 89"/>
                  <a:gd name="T19" fmla="*/ 61 h 89"/>
                  <a:gd name="T20" fmla="*/ 76 w 89"/>
                  <a:gd name="T21" fmla="*/ 76 h 89"/>
                  <a:gd name="T22" fmla="*/ 63 w 89"/>
                  <a:gd name="T23" fmla="*/ 84 h 89"/>
                  <a:gd name="T24" fmla="*/ 45 w 89"/>
                  <a:gd name="T25" fmla="*/ 89 h 89"/>
                  <a:gd name="T26" fmla="*/ 28 w 89"/>
                  <a:gd name="T27" fmla="*/ 84 h 89"/>
                  <a:gd name="T28" fmla="*/ 13 w 89"/>
                  <a:gd name="T29" fmla="*/ 76 h 89"/>
                  <a:gd name="T30" fmla="*/ 4 w 89"/>
                  <a:gd name="T31" fmla="*/ 61 h 89"/>
                  <a:gd name="T32" fmla="*/ 0 w 89"/>
                  <a:gd name="T33" fmla="*/ 43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89" h="89">
                    <a:moveTo>
                      <a:pt x="0" y="43"/>
                    </a:moveTo>
                    <a:lnTo>
                      <a:pt x="4" y="26"/>
                    </a:lnTo>
                    <a:lnTo>
                      <a:pt x="13" y="13"/>
                    </a:lnTo>
                    <a:lnTo>
                      <a:pt x="28" y="2"/>
                    </a:lnTo>
                    <a:lnTo>
                      <a:pt x="45" y="0"/>
                    </a:lnTo>
                    <a:lnTo>
                      <a:pt x="63" y="2"/>
                    </a:lnTo>
                    <a:lnTo>
                      <a:pt x="76" y="13"/>
                    </a:lnTo>
                    <a:lnTo>
                      <a:pt x="87" y="26"/>
                    </a:lnTo>
                    <a:lnTo>
                      <a:pt x="89" y="43"/>
                    </a:lnTo>
                    <a:lnTo>
                      <a:pt x="87" y="61"/>
                    </a:lnTo>
                    <a:lnTo>
                      <a:pt x="76" y="76"/>
                    </a:lnTo>
                    <a:lnTo>
                      <a:pt x="63" y="84"/>
                    </a:lnTo>
                    <a:lnTo>
                      <a:pt x="45" y="89"/>
                    </a:lnTo>
                    <a:lnTo>
                      <a:pt x="28" y="84"/>
                    </a:lnTo>
                    <a:lnTo>
                      <a:pt x="13" y="76"/>
                    </a:lnTo>
                    <a:lnTo>
                      <a:pt x="4" y="61"/>
                    </a:lnTo>
                    <a:lnTo>
                      <a:pt x="0" y="43"/>
                    </a:lnTo>
                    <a:close/>
                  </a:path>
                </a:pathLst>
              </a:custGeom>
              <a:solidFill>
                <a:srgbClr val="1A1A1A"/>
              </a:solidFill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id-ID"/>
              </a:p>
            </p:txBody>
          </p:sp>
          <p:sp>
            <p:nvSpPr>
              <p:cNvPr id="57" name="Rectangle 42"/>
              <p:cNvSpPr>
                <a:spLocks noChangeAspect="1" noChangeArrowheads="1"/>
              </p:cNvSpPr>
              <p:nvPr/>
            </p:nvSpPr>
            <p:spPr bwMode="auto">
              <a:xfrm>
                <a:off x="1971" y="1309"/>
                <a:ext cx="100" cy="24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id-ID" sz="1600">
                    <a:solidFill>
                      <a:srgbClr val="000000"/>
                    </a:solidFill>
                    <a:latin typeface="Times New Roman" pitchFamily="18" charset="0"/>
                  </a:rPr>
                  <a:t>1</a:t>
                </a:r>
                <a:endParaRPr lang="en-US" altLang="id-ID" sz="1600"/>
              </a:p>
            </p:txBody>
          </p:sp>
          <p:sp>
            <p:nvSpPr>
              <p:cNvPr id="58" name="Rectangle 43"/>
              <p:cNvSpPr>
                <a:spLocks noChangeAspect="1" noChangeArrowheads="1"/>
              </p:cNvSpPr>
              <p:nvPr/>
            </p:nvSpPr>
            <p:spPr bwMode="auto">
              <a:xfrm>
                <a:off x="1155" y="1945"/>
                <a:ext cx="100" cy="24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id-ID" sz="1600">
                    <a:solidFill>
                      <a:srgbClr val="000000"/>
                    </a:solidFill>
                    <a:latin typeface="Times New Roman" pitchFamily="18" charset="0"/>
                  </a:rPr>
                  <a:t>2</a:t>
                </a:r>
                <a:endParaRPr lang="en-US" altLang="id-ID" sz="1600"/>
              </a:p>
            </p:txBody>
          </p:sp>
          <p:sp>
            <p:nvSpPr>
              <p:cNvPr id="59" name="Rectangle 44"/>
              <p:cNvSpPr>
                <a:spLocks noChangeAspect="1" noChangeArrowheads="1"/>
              </p:cNvSpPr>
              <p:nvPr/>
            </p:nvSpPr>
            <p:spPr bwMode="auto">
              <a:xfrm>
                <a:off x="1775" y="2262"/>
                <a:ext cx="100" cy="24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id-ID" sz="1600">
                    <a:solidFill>
                      <a:srgbClr val="000000"/>
                    </a:solidFill>
                    <a:latin typeface="Times New Roman" pitchFamily="18" charset="0"/>
                  </a:rPr>
                  <a:t>3</a:t>
                </a:r>
                <a:endParaRPr lang="en-US" altLang="id-ID" sz="1600"/>
              </a:p>
            </p:txBody>
          </p:sp>
          <p:sp>
            <p:nvSpPr>
              <p:cNvPr id="60" name="Rectangle 45"/>
              <p:cNvSpPr>
                <a:spLocks noChangeAspect="1" noChangeArrowheads="1"/>
              </p:cNvSpPr>
              <p:nvPr/>
            </p:nvSpPr>
            <p:spPr bwMode="auto">
              <a:xfrm>
                <a:off x="1388" y="2827"/>
                <a:ext cx="100" cy="24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id-ID" sz="1600">
                    <a:solidFill>
                      <a:srgbClr val="000000"/>
                    </a:solidFill>
                    <a:latin typeface="Times New Roman" pitchFamily="18" charset="0"/>
                  </a:rPr>
                  <a:t>4</a:t>
                </a:r>
                <a:endParaRPr lang="en-US" altLang="id-ID" sz="1600"/>
              </a:p>
            </p:txBody>
          </p:sp>
          <p:sp>
            <p:nvSpPr>
              <p:cNvPr id="61" name="Rectangle 46"/>
              <p:cNvSpPr>
                <a:spLocks noChangeAspect="1" noChangeArrowheads="1"/>
              </p:cNvSpPr>
              <p:nvPr/>
            </p:nvSpPr>
            <p:spPr bwMode="auto">
              <a:xfrm>
                <a:off x="572" y="1817"/>
                <a:ext cx="100" cy="24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id-ID" sz="1600">
                    <a:solidFill>
                      <a:srgbClr val="000000"/>
                    </a:solidFill>
                    <a:latin typeface="Times New Roman" pitchFamily="18" charset="0"/>
                  </a:rPr>
                  <a:t>5</a:t>
                </a:r>
                <a:endParaRPr lang="en-US" altLang="id-ID" sz="1600"/>
              </a:p>
            </p:txBody>
          </p:sp>
          <p:sp>
            <p:nvSpPr>
              <p:cNvPr id="62" name="Rectangle 47"/>
              <p:cNvSpPr>
                <a:spLocks noChangeAspect="1" noChangeArrowheads="1"/>
              </p:cNvSpPr>
              <p:nvPr/>
            </p:nvSpPr>
            <p:spPr bwMode="auto">
              <a:xfrm>
                <a:off x="2275" y="2316"/>
                <a:ext cx="100" cy="23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id-ID" sz="1600">
                    <a:solidFill>
                      <a:srgbClr val="000000"/>
                    </a:solidFill>
                    <a:latin typeface="Times New Roman" pitchFamily="18" charset="0"/>
                  </a:rPr>
                  <a:t>6</a:t>
                </a:r>
                <a:endParaRPr lang="en-US" altLang="id-ID" sz="1600"/>
              </a:p>
            </p:txBody>
          </p:sp>
        </p:grpSp>
        <p:grpSp>
          <p:nvGrpSpPr>
            <p:cNvPr id="63" name="Group 48"/>
            <p:cNvGrpSpPr>
              <a:grpSpLocks noChangeAspect="1"/>
            </p:cNvGrpSpPr>
            <p:nvPr/>
          </p:nvGrpSpPr>
          <p:grpSpPr bwMode="auto">
            <a:xfrm>
              <a:off x="3408103" y="5368701"/>
              <a:ext cx="917575" cy="619582"/>
              <a:chOff x="1537" y="2197"/>
              <a:chExt cx="898" cy="606"/>
            </a:xfrm>
          </p:grpSpPr>
          <p:sp>
            <p:nvSpPr>
              <p:cNvPr id="64" name="Freeform 49"/>
              <p:cNvSpPr>
                <a:spLocks noChangeAspect="1"/>
              </p:cNvSpPr>
              <p:nvPr/>
            </p:nvSpPr>
            <p:spPr bwMode="auto">
              <a:xfrm>
                <a:off x="1537" y="2197"/>
                <a:ext cx="898" cy="375"/>
              </a:xfrm>
              <a:custGeom>
                <a:avLst/>
                <a:gdLst>
                  <a:gd name="T0" fmla="*/ 450 w 898"/>
                  <a:gd name="T1" fmla="*/ 0 h 375"/>
                  <a:gd name="T2" fmla="*/ 511 w 898"/>
                  <a:gd name="T3" fmla="*/ 2 h 375"/>
                  <a:gd name="T4" fmla="*/ 572 w 898"/>
                  <a:gd name="T5" fmla="*/ 6 h 375"/>
                  <a:gd name="T6" fmla="*/ 630 w 898"/>
                  <a:gd name="T7" fmla="*/ 15 h 375"/>
                  <a:gd name="T8" fmla="*/ 684 w 898"/>
                  <a:gd name="T9" fmla="*/ 28 h 375"/>
                  <a:gd name="T10" fmla="*/ 734 w 898"/>
                  <a:gd name="T11" fmla="*/ 43 h 375"/>
                  <a:gd name="T12" fmla="*/ 779 w 898"/>
                  <a:gd name="T13" fmla="*/ 60 h 375"/>
                  <a:gd name="T14" fmla="*/ 818 w 898"/>
                  <a:gd name="T15" fmla="*/ 79 h 375"/>
                  <a:gd name="T16" fmla="*/ 851 w 898"/>
                  <a:gd name="T17" fmla="*/ 101 h 375"/>
                  <a:gd name="T18" fmla="*/ 875 w 898"/>
                  <a:gd name="T19" fmla="*/ 125 h 375"/>
                  <a:gd name="T20" fmla="*/ 892 w 898"/>
                  <a:gd name="T21" fmla="*/ 149 h 375"/>
                  <a:gd name="T22" fmla="*/ 898 w 898"/>
                  <a:gd name="T23" fmla="*/ 174 h 375"/>
                  <a:gd name="T24" fmla="*/ 898 w 898"/>
                  <a:gd name="T25" fmla="*/ 200 h 375"/>
                  <a:gd name="T26" fmla="*/ 892 w 898"/>
                  <a:gd name="T27" fmla="*/ 226 h 375"/>
                  <a:gd name="T28" fmla="*/ 875 w 898"/>
                  <a:gd name="T29" fmla="*/ 250 h 375"/>
                  <a:gd name="T30" fmla="*/ 851 w 898"/>
                  <a:gd name="T31" fmla="*/ 274 h 375"/>
                  <a:gd name="T32" fmla="*/ 818 w 898"/>
                  <a:gd name="T33" fmla="*/ 295 h 375"/>
                  <a:gd name="T34" fmla="*/ 779 w 898"/>
                  <a:gd name="T35" fmla="*/ 315 h 375"/>
                  <a:gd name="T36" fmla="*/ 734 w 898"/>
                  <a:gd name="T37" fmla="*/ 332 h 375"/>
                  <a:gd name="T38" fmla="*/ 684 w 898"/>
                  <a:gd name="T39" fmla="*/ 347 h 375"/>
                  <a:gd name="T40" fmla="*/ 630 w 898"/>
                  <a:gd name="T41" fmla="*/ 360 h 375"/>
                  <a:gd name="T42" fmla="*/ 572 w 898"/>
                  <a:gd name="T43" fmla="*/ 369 h 375"/>
                  <a:gd name="T44" fmla="*/ 511 w 898"/>
                  <a:gd name="T45" fmla="*/ 373 h 375"/>
                  <a:gd name="T46" fmla="*/ 450 w 898"/>
                  <a:gd name="T47" fmla="*/ 375 h 375"/>
                  <a:gd name="T48" fmla="*/ 390 w 898"/>
                  <a:gd name="T49" fmla="*/ 373 h 375"/>
                  <a:gd name="T50" fmla="*/ 329 w 898"/>
                  <a:gd name="T51" fmla="*/ 369 h 375"/>
                  <a:gd name="T52" fmla="*/ 271 w 898"/>
                  <a:gd name="T53" fmla="*/ 360 h 375"/>
                  <a:gd name="T54" fmla="*/ 217 w 898"/>
                  <a:gd name="T55" fmla="*/ 347 h 375"/>
                  <a:gd name="T56" fmla="*/ 167 w 898"/>
                  <a:gd name="T57" fmla="*/ 332 h 375"/>
                  <a:gd name="T58" fmla="*/ 122 w 898"/>
                  <a:gd name="T59" fmla="*/ 315 h 375"/>
                  <a:gd name="T60" fmla="*/ 83 w 898"/>
                  <a:gd name="T61" fmla="*/ 295 h 375"/>
                  <a:gd name="T62" fmla="*/ 50 w 898"/>
                  <a:gd name="T63" fmla="*/ 274 h 375"/>
                  <a:gd name="T64" fmla="*/ 26 w 898"/>
                  <a:gd name="T65" fmla="*/ 250 h 375"/>
                  <a:gd name="T66" fmla="*/ 9 w 898"/>
                  <a:gd name="T67" fmla="*/ 226 h 375"/>
                  <a:gd name="T68" fmla="*/ 0 w 898"/>
                  <a:gd name="T69" fmla="*/ 200 h 375"/>
                  <a:gd name="T70" fmla="*/ 0 w 898"/>
                  <a:gd name="T71" fmla="*/ 174 h 375"/>
                  <a:gd name="T72" fmla="*/ 9 w 898"/>
                  <a:gd name="T73" fmla="*/ 149 h 375"/>
                  <a:gd name="T74" fmla="*/ 26 w 898"/>
                  <a:gd name="T75" fmla="*/ 125 h 375"/>
                  <a:gd name="T76" fmla="*/ 50 w 898"/>
                  <a:gd name="T77" fmla="*/ 101 h 375"/>
                  <a:gd name="T78" fmla="*/ 83 w 898"/>
                  <a:gd name="T79" fmla="*/ 79 h 375"/>
                  <a:gd name="T80" fmla="*/ 122 w 898"/>
                  <a:gd name="T81" fmla="*/ 60 h 375"/>
                  <a:gd name="T82" fmla="*/ 167 w 898"/>
                  <a:gd name="T83" fmla="*/ 43 h 375"/>
                  <a:gd name="T84" fmla="*/ 217 w 898"/>
                  <a:gd name="T85" fmla="*/ 28 h 375"/>
                  <a:gd name="T86" fmla="*/ 271 w 898"/>
                  <a:gd name="T87" fmla="*/ 15 h 375"/>
                  <a:gd name="T88" fmla="*/ 329 w 898"/>
                  <a:gd name="T89" fmla="*/ 6 h 375"/>
                  <a:gd name="T90" fmla="*/ 390 w 898"/>
                  <a:gd name="T91" fmla="*/ 2 h 375"/>
                  <a:gd name="T92" fmla="*/ 450 w 898"/>
                  <a:gd name="T93" fmla="*/ 0 h 3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898" h="375">
                    <a:moveTo>
                      <a:pt x="450" y="0"/>
                    </a:moveTo>
                    <a:lnTo>
                      <a:pt x="511" y="2"/>
                    </a:lnTo>
                    <a:lnTo>
                      <a:pt x="572" y="6"/>
                    </a:lnTo>
                    <a:lnTo>
                      <a:pt x="630" y="15"/>
                    </a:lnTo>
                    <a:lnTo>
                      <a:pt x="684" y="28"/>
                    </a:lnTo>
                    <a:lnTo>
                      <a:pt x="734" y="43"/>
                    </a:lnTo>
                    <a:lnTo>
                      <a:pt x="779" y="60"/>
                    </a:lnTo>
                    <a:lnTo>
                      <a:pt x="818" y="79"/>
                    </a:lnTo>
                    <a:lnTo>
                      <a:pt x="851" y="101"/>
                    </a:lnTo>
                    <a:lnTo>
                      <a:pt x="875" y="125"/>
                    </a:lnTo>
                    <a:lnTo>
                      <a:pt x="892" y="149"/>
                    </a:lnTo>
                    <a:lnTo>
                      <a:pt x="898" y="174"/>
                    </a:lnTo>
                    <a:lnTo>
                      <a:pt x="898" y="200"/>
                    </a:lnTo>
                    <a:lnTo>
                      <a:pt x="892" y="226"/>
                    </a:lnTo>
                    <a:lnTo>
                      <a:pt x="875" y="250"/>
                    </a:lnTo>
                    <a:lnTo>
                      <a:pt x="851" y="274"/>
                    </a:lnTo>
                    <a:lnTo>
                      <a:pt x="818" y="295"/>
                    </a:lnTo>
                    <a:lnTo>
                      <a:pt x="779" y="315"/>
                    </a:lnTo>
                    <a:lnTo>
                      <a:pt x="734" y="332"/>
                    </a:lnTo>
                    <a:lnTo>
                      <a:pt x="684" y="347"/>
                    </a:lnTo>
                    <a:lnTo>
                      <a:pt x="630" y="360"/>
                    </a:lnTo>
                    <a:lnTo>
                      <a:pt x="572" y="369"/>
                    </a:lnTo>
                    <a:lnTo>
                      <a:pt x="511" y="373"/>
                    </a:lnTo>
                    <a:lnTo>
                      <a:pt x="450" y="375"/>
                    </a:lnTo>
                    <a:lnTo>
                      <a:pt x="390" y="373"/>
                    </a:lnTo>
                    <a:lnTo>
                      <a:pt x="329" y="369"/>
                    </a:lnTo>
                    <a:lnTo>
                      <a:pt x="271" y="360"/>
                    </a:lnTo>
                    <a:lnTo>
                      <a:pt x="217" y="347"/>
                    </a:lnTo>
                    <a:lnTo>
                      <a:pt x="167" y="332"/>
                    </a:lnTo>
                    <a:lnTo>
                      <a:pt x="122" y="315"/>
                    </a:lnTo>
                    <a:lnTo>
                      <a:pt x="83" y="295"/>
                    </a:lnTo>
                    <a:lnTo>
                      <a:pt x="50" y="274"/>
                    </a:lnTo>
                    <a:lnTo>
                      <a:pt x="26" y="250"/>
                    </a:lnTo>
                    <a:lnTo>
                      <a:pt x="9" y="226"/>
                    </a:lnTo>
                    <a:lnTo>
                      <a:pt x="0" y="200"/>
                    </a:lnTo>
                    <a:lnTo>
                      <a:pt x="0" y="174"/>
                    </a:lnTo>
                    <a:lnTo>
                      <a:pt x="9" y="149"/>
                    </a:lnTo>
                    <a:lnTo>
                      <a:pt x="26" y="125"/>
                    </a:lnTo>
                    <a:lnTo>
                      <a:pt x="50" y="101"/>
                    </a:lnTo>
                    <a:lnTo>
                      <a:pt x="83" y="79"/>
                    </a:lnTo>
                    <a:lnTo>
                      <a:pt x="122" y="60"/>
                    </a:lnTo>
                    <a:lnTo>
                      <a:pt x="167" y="43"/>
                    </a:lnTo>
                    <a:lnTo>
                      <a:pt x="217" y="28"/>
                    </a:lnTo>
                    <a:lnTo>
                      <a:pt x="271" y="15"/>
                    </a:lnTo>
                    <a:lnTo>
                      <a:pt x="329" y="6"/>
                    </a:lnTo>
                    <a:lnTo>
                      <a:pt x="390" y="2"/>
                    </a:lnTo>
                    <a:lnTo>
                      <a:pt x="450" y="0"/>
                    </a:lnTo>
                  </a:path>
                </a:pathLst>
              </a:custGeom>
              <a:no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id-ID"/>
              </a:p>
            </p:txBody>
          </p:sp>
          <p:sp>
            <p:nvSpPr>
              <p:cNvPr id="65" name="Rectangle 50"/>
              <p:cNvSpPr>
                <a:spLocks noChangeAspect="1" noChangeArrowheads="1"/>
              </p:cNvSpPr>
              <p:nvPr/>
            </p:nvSpPr>
            <p:spPr bwMode="auto">
              <a:xfrm>
                <a:off x="1910" y="2562"/>
                <a:ext cx="102" cy="24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id-ID" sz="1600">
                    <a:solidFill>
                      <a:srgbClr val="FF0000"/>
                    </a:solidFill>
                  </a:rPr>
                  <a:t>1</a:t>
                </a:r>
                <a:endParaRPr lang="en-US" altLang="id-ID" sz="1600"/>
              </a:p>
            </p:txBody>
          </p:sp>
        </p:grpSp>
        <p:grpSp>
          <p:nvGrpSpPr>
            <p:cNvPr id="66" name="Group 51"/>
            <p:cNvGrpSpPr>
              <a:grpSpLocks noChangeAspect="1"/>
            </p:cNvGrpSpPr>
            <p:nvPr/>
          </p:nvGrpSpPr>
          <p:grpSpPr bwMode="auto">
            <a:xfrm>
              <a:off x="2225415" y="4740050"/>
              <a:ext cx="1035050" cy="582612"/>
              <a:chOff x="380" y="1581"/>
              <a:chExt cx="1012" cy="570"/>
            </a:xfrm>
          </p:grpSpPr>
          <p:sp>
            <p:nvSpPr>
              <p:cNvPr id="67" name="Freeform 52"/>
              <p:cNvSpPr>
                <a:spLocks noChangeAspect="1"/>
              </p:cNvSpPr>
              <p:nvPr/>
            </p:nvSpPr>
            <p:spPr bwMode="auto">
              <a:xfrm>
                <a:off x="380" y="1760"/>
                <a:ext cx="1012" cy="391"/>
              </a:xfrm>
              <a:custGeom>
                <a:avLst/>
                <a:gdLst>
                  <a:gd name="T0" fmla="*/ 523 w 1012"/>
                  <a:gd name="T1" fmla="*/ 5 h 391"/>
                  <a:gd name="T2" fmla="*/ 586 w 1012"/>
                  <a:gd name="T3" fmla="*/ 11 h 391"/>
                  <a:gd name="T4" fmla="*/ 649 w 1012"/>
                  <a:gd name="T5" fmla="*/ 22 h 391"/>
                  <a:gd name="T6" fmla="*/ 707 w 1012"/>
                  <a:gd name="T7" fmla="*/ 35 h 391"/>
                  <a:gd name="T8" fmla="*/ 766 w 1012"/>
                  <a:gd name="T9" fmla="*/ 50 h 391"/>
                  <a:gd name="T10" fmla="*/ 818 w 1012"/>
                  <a:gd name="T11" fmla="*/ 67 h 391"/>
                  <a:gd name="T12" fmla="*/ 865 w 1012"/>
                  <a:gd name="T13" fmla="*/ 87 h 391"/>
                  <a:gd name="T14" fmla="*/ 906 w 1012"/>
                  <a:gd name="T15" fmla="*/ 108 h 391"/>
                  <a:gd name="T16" fmla="*/ 943 w 1012"/>
                  <a:gd name="T17" fmla="*/ 130 h 391"/>
                  <a:gd name="T18" fmla="*/ 971 w 1012"/>
                  <a:gd name="T19" fmla="*/ 154 h 391"/>
                  <a:gd name="T20" fmla="*/ 993 w 1012"/>
                  <a:gd name="T21" fmla="*/ 180 h 391"/>
                  <a:gd name="T22" fmla="*/ 1006 w 1012"/>
                  <a:gd name="T23" fmla="*/ 203 h 391"/>
                  <a:gd name="T24" fmla="*/ 1012 w 1012"/>
                  <a:gd name="T25" fmla="*/ 227 h 391"/>
                  <a:gd name="T26" fmla="*/ 1010 w 1012"/>
                  <a:gd name="T27" fmla="*/ 251 h 391"/>
                  <a:gd name="T28" fmla="*/ 999 w 1012"/>
                  <a:gd name="T29" fmla="*/ 275 h 391"/>
                  <a:gd name="T30" fmla="*/ 982 w 1012"/>
                  <a:gd name="T31" fmla="*/ 296 h 391"/>
                  <a:gd name="T32" fmla="*/ 956 w 1012"/>
                  <a:gd name="T33" fmla="*/ 318 h 391"/>
                  <a:gd name="T34" fmla="*/ 924 w 1012"/>
                  <a:gd name="T35" fmla="*/ 335 h 391"/>
                  <a:gd name="T36" fmla="*/ 885 w 1012"/>
                  <a:gd name="T37" fmla="*/ 352 h 391"/>
                  <a:gd name="T38" fmla="*/ 842 w 1012"/>
                  <a:gd name="T39" fmla="*/ 365 h 391"/>
                  <a:gd name="T40" fmla="*/ 790 w 1012"/>
                  <a:gd name="T41" fmla="*/ 376 h 391"/>
                  <a:gd name="T42" fmla="*/ 736 w 1012"/>
                  <a:gd name="T43" fmla="*/ 385 h 391"/>
                  <a:gd name="T44" fmla="*/ 677 w 1012"/>
                  <a:gd name="T45" fmla="*/ 389 h 391"/>
                  <a:gd name="T46" fmla="*/ 616 w 1012"/>
                  <a:gd name="T47" fmla="*/ 391 h 391"/>
                  <a:gd name="T48" fmla="*/ 554 w 1012"/>
                  <a:gd name="T49" fmla="*/ 391 h 391"/>
                  <a:gd name="T50" fmla="*/ 489 w 1012"/>
                  <a:gd name="T51" fmla="*/ 387 h 391"/>
                  <a:gd name="T52" fmla="*/ 426 w 1012"/>
                  <a:gd name="T53" fmla="*/ 380 h 391"/>
                  <a:gd name="T54" fmla="*/ 363 w 1012"/>
                  <a:gd name="T55" fmla="*/ 370 h 391"/>
                  <a:gd name="T56" fmla="*/ 305 w 1012"/>
                  <a:gd name="T57" fmla="*/ 357 h 391"/>
                  <a:gd name="T58" fmla="*/ 249 w 1012"/>
                  <a:gd name="T59" fmla="*/ 342 h 391"/>
                  <a:gd name="T60" fmla="*/ 195 w 1012"/>
                  <a:gd name="T61" fmla="*/ 324 h 391"/>
                  <a:gd name="T62" fmla="*/ 147 w 1012"/>
                  <a:gd name="T63" fmla="*/ 305 h 391"/>
                  <a:gd name="T64" fmla="*/ 106 w 1012"/>
                  <a:gd name="T65" fmla="*/ 283 h 391"/>
                  <a:gd name="T66" fmla="*/ 69 w 1012"/>
                  <a:gd name="T67" fmla="*/ 262 h 391"/>
                  <a:gd name="T68" fmla="*/ 41 w 1012"/>
                  <a:gd name="T69" fmla="*/ 238 h 391"/>
                  <a:gd name="T70" fmla="*/ 19 w 1012"/>
                  <a:gd name="T71" fmla="*/ 212 h 391"/>
                  <a:gd name="T72" fmla="*/ 6 w 1012"/>
                  <a:gd name="T73" fmla="*/ 188 h 391"/>
                  <a:gd name="T74" fmla="*/ 0 w 1012"/>
                  <a:gd name="T75" fmla="*/ 164 h 391"/>
                  <a:gd name="T76" fmla="*/ 2 w 1012"/>
                  <a:gd name="T77" fmla="*/ 139 h 391"/>
                  <a:gd name="T78" fmla="*/ 13 w 1012"/>
                  <a:gd name="T79" fmla="*/ 117 h 391"/>
                  <a:gd name="T80" fmla="*/ 30 w 1012"/>
                  <a:gd name="T81" fmla="*/ 95 h 391"/>
                  <a:gd name="T82" fmla="*/ 56 w 1012"/>
                  <a:gd name="T83" fmla="*/ 74 h 391"/>
                  <a:gd name="T84" fmla="*/ 89 w 1012"/>
                  <a:gd name="T85" fmla="*/ 57 h 391"/>
                  <a:gd name="T86" fmla="*/ 128 w 1012"/>
                  <a:gd name="T87" fmla="*/ 39 h 391"/>
                  <a:gd name="T88" fmla="*/ 171 w 1012"/>
                  <a:gd name="T89" fmla="*/ 26 h 391"/>
                  <a:gd name="T90" fmla="*/ 223 w 1012"/>
                  <a:gd name="T91" fmla="*/ 16 h 391"/>
                  <a:gd name="T92" fmla="*/ 277 w 1012"/>
                  <a:gd name="T93" fmla="*/ 7 h 391"/>
                  <a:gd name="T94" fmla="*/ 335 w 1012"/>
                  <a:gd name="T95" fmla="*/ 3 h 391"/>
                  <a:gd name="T96" fmla="*/ 396 w 1012"/>
                  <a:gd name="T97" fmla="*/ 0 h 391"/>
                  <a:gd name="T98" fmla="*/ 459 w 1012"/>
                  <a:gd name="T99" fmla="*/ 0 h 391"/>
                  <a:gd name="T100" fmla="*/ 523 w 1012"/>
                  <a:gd name="T101" fmla="*/ 5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012" h="391">
                    <a:moveTo>
                      <a:pt x="523" y="5"/>
                    </a:moveTo>
                    <a:lnTo>
                      <a:pt x="586" y="11"/>
                    </a:lnTo>
                    <a:lnTo>
                      <a:pt x="649" y="22"/>
                    </a:lnTo>
                    <a:lnTo>
                      <a:pt x="707" y="35"/>
                    </a:lnTo>
                    <a:lnTo>
                      <a:pt x="766" y="50"/>
                    </a:lnTo>
                    <a:lnTo>
                      <a:pt x="818" y="67"/>
                    </a:lnTo>
                    <a:lnTo>
                      <a:pt x="865" y="87"/>
                    </a:lnTo>
                    <a:lnTo>
                      <a:pt x="906" y="108"/>
                    </a:lnTo>
                    <a:lnTo>
                      <a:pt x="943" y="130"/>
                    </a:lnTo>
                    <a:lnTo>
                      <a:pt x="971" y="154"/>
                    </a:lnTo>
                    <a:lnTo>
                      <a:pt x="993" y="180"/>
                    </a:lnTo>
                    <a:lnTo>
                      <a:pt x="1006" y="203"/>
                    </a:lnTo>
                    <a:lnTo>
                      <a:pt x="1012" y="227"/>
                    </a:lnTo>
                    <a:lnTo>
                      <a:pt x="1010" y="251"/>
                    </a:lnTo>
                    <a:lnTo>
                      <a:pt x="999" y="275"/>
                    </a:lnTo>
                    <a:lnTo>
                      <a:pt x="982" y="296"/>
                    </a:lnTo>
                    <a:lnTo>
                      <a:pt x="956" y="318"/>
                    </a:lnTo>
                    <a:lnTo>
                      <a:pt x="924" y="335"/>
                    </a:lnTo>
                    <a:lnTo>
                      <a:pt x="885" y="352"/>
                    </a:lnTo>
                    <a:lnTo>
                      <a:pt x="842" y="365"/>
                    </a:lnTo>
                    <a:lnTo>
                      <a:pt x="790" y="376"/>
                    </a:lnTo>
                    <a:lnTo>
                      <a:pt x="736" y="385"/>
                    </a:lnTo>
                    <a:lnTo>
                      <a:pt x="677" y="389"/>
                    </a:lnTo>
                    <a:lnTo>
                      <a:pt x="616" y="391"/>
                    </a:lnTo>
                    <a:lnTo>
                      <a:pt x="554" y="391"/>
                    </a:lnTo>
                    <a:lnTo>
                      <a:pt x="489" y="387"/>
                    </a:lnTo>
                    <a:lnTo>
                      <a:pt x="426" y="380"/>
                    </a:lnTo>
                    <a:lnTo>
                      <a:pt x="363" y="370"/>
                    </a:lnTo>
                    <a:lnTo>
                      <a:pt x="305" y="357"/>
                    </a:lnTo>
                    <a:lnTo>
                      <a:pt x="249" y="342"/>
                    </a:lnTo>
                    <a:lnTo>
                      <a:pt x="195" y="324"/>
                    </a:lnTo>
                    <a:lnTo>
                      <a:pt x="147" y="305"/>
                    </a:lnTo>
                    <a:lnTo>
                      <a:pt x="106" y="283"/>
                    </a:lnTo>
                    <a:lnTo>
                      <a:pt x="69" y="262"/>
                    </a:lnTo>
                    <a:lnTo>
                      <a:pt x="41" y="238"/>
                    </a:lnTo>
                    <a:lnTo>
                      <a:pt x="19" y="212"/>
                    </a:lnTo>
                    <a:lnTo>
                      <a:pt x="6" y="188"/>
                    </a:lnTo>
                    <a:lnTo>
                      <a:pt x="0" y="164"/>
                    </a:lnTo>
                    <a:lnTo>
                      <a:pt x="2" y="139"/>
                    </a:lnTo>
                    <a:lnTo>
                      <a:pt x="13" y="117"/>
                    </a:lnTo>
                    <a:lnTo>
                      <a:pt x="30" y="95"/>
                    </a:lnTo>
                    <a:lnTo>
                      <a:pt x="56" y="74"/>
                    </a:lnTo>
                    <a:lnTo>
                      <a:pt x="89" y="57"/>
                    </a:lnTo>
                    <a:lnTo>
                      <a:pt x="128" y="39"/>
                    </a:lnTo>
                    <a:lnTo>
                      <a:pt x="171" y="26"/>
                    </a:lnTo>
                    <a:lnTo>
                      <a:pt x="223" y="16"/>
                    </a:lnTo>
                    <a:lnTo>
                      <a:pt x="277" y="7"/>
                    </a:lnTo>
                    <a:lnTo>
                      <a:pt x="335" y="3"/>
                    </a:lnTo>
                    <a:lnTo>
                      <a:pt x="396" y="0"/>
                    </a:lnTo>
                    <a:lnTo>
                      <a:pt x="459" y="0"/>
                    </a:lnTo>
                    <a:lnTo>
                      <a:pt x="523" y="5"/>
                    </a:lnTo>
                  </a:path>
                </a:pathLst>
              </a:custGeom>
              <a:no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id-ID"/>
              </a:p>
            </p:txBody>
          </p:sp>
          <p:sp>
            <p:nvSpPr>
              <p:cNvPr id="68" name="Rectangle 53"/>
              <p:cNvSpPr>
                <a:spLocks noChangeAspect="1" noChangeArrowheads="1"/>
              </p:cNvSpPr>
              <p:nvPr/>
            </p:nvSpPr>
            <p:spPr bwMode="auto">
              <a:xfrm>
                <a:off x="914" y="1581"/>
                <a:ext cx="102" cy="24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id-ID" sz="1600">
                    <a:solidFill>
                      <a:srgbClr val="FF0000"/>
                    </a:solidFill>
                  </a:rPr>
                  <a:t>2</a:t>
                </a:r>
                <a:endParaRPr lang="en-US" altLang="id-ID" sz="1600"/>
              </a:p>
            </p:txBody>
          </p:sp>
        </p:grpSp>
        <p:grpSp>
          <p:nvGrpSpPr>
            <p:cNvPr id="69" name="Group 54"/>
            <p:cNvGrpSpPr>
              <a:grpSpLocks noChangeAspect="1"/>
            </p:cNvGrpSpPr>
            <p:nvPr/>
          </p:nvGrpSpPr>
          <p:grpSpPr bwMode="auto">
            <a:xfrm>
              <a:off x="1999990" y="4303487"/>
              <a:ext cx="2578100" cy="2286000"/>
              <a:chOff x="159" y="1154"/>
              <a:chExt cx="2523" cy="2237"/>
            </a:xfrm>
          </p:grpSpPr>
          <p:sp>
            <p:nvSpPr>
              <p:cNvPr id="70" name="Rectangle 55"/>
              <p:cNvSpPr>
                <a:spLocks noChangeAspect="1" noChangeArrowheads="1"/>
              </p:cNvSpPr>
              <p:nvPr/>
            </p:nvSpPr>
            <p:spPr bwMode="auto">
              <a:xfrm>
                <a:off x="2186" y="1166"/>
                <a:ext cx="102" cy="24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id-ID" sz="1600">
                    <a:solidFill>
                      <a:srgbClr val="FF0000"/>
                    </a:solidFill>
                  </a:rPr>
                  <a:t>5</a:t>
                </a:r>
                <a:endParaRPr lang="en-US" altLang="id-ID" sz="1600"/>
              </a:p>
            </p:txBody>
          </p:sp>
          <p:sp>
            <p:nvSpPr>
              <p:cNvPr id="71" name="Freeform 56"/>
              <p:cNvSpPr>
                <a:spLocks noChangeAspect="1"/>
              </p:cNvSpPr>
              <p:nvPr/>
            </p:nvSpPr>
            <p:spPr bwMode="auto">
              <a:xfrm>
                <a:off x="159" y="1154"/>
                <a:ext cx="2523" cy="2237"/>
              </a:xfrm>
              <a:custGeom>
                <a:avLst/>
                <a:gdLst>
                  <a:gd name="T0" fmla="*/ 1363 w 2523"/>
                  <a:gd name="T1" fmla="*/ 2 h 2237"/>
                  <a:gd name="T2" fmla="*/ 1569 w 2523"/>
                  <a:gd name="T3" fmla="*/ 32 h 2237"/>
                  <a:gd name="T4" fmla="*/ 1766 w 2523"/>
                  <a:gd name="T5" fmla="*/ 93 h 2237"/>
                  <a:gd name="T6" fmla="*/ 1950 w 2523"/>
                  <a:gd name="T7" fmla="*/ 179 h 2237"/>
                  <a:gd name="T8" fmla="*/ 2114 w 2523"/>
                  <a:gd name="T9" fmla="*/ 293 h 2237"/>
                  <a:gd name="T10" fmla="*/ 2255 w 2523"/>
                  <a:gd name="T11" fmla="*/ 429 h 2237"/>
                  <a:gd name="T12" fmla="*/ 2369 w 2523"/>
                  <a:gd name="T13" fmla="*/ 583 h 2237"/>
                  <a:gd name="T14" fmla="*/ 2454 w 2523"/>
                  <a:gd name="T15" fmla="*/ 753 h 2237"/>
                  <a:gd name="T16" fmla="*/ 2506 w 2523"/>
                  <a:gd name="T17" fmla="*/ 930 h 2237"/>
                  <a:gd name="T18" fmla="*/ 2523 w 2523"/>
                  <a:gd name="T19" fmla="*/ 1116 h 2237"/>
                  <a:gd name="T20" fmla="*/ 2506 w 2523"/>
                  <a:gd name="T21" fmla="*/ 1299 h 2237"/>
                  <a:gd name="T22" fmla="*/ 2454 w 2523"/>
                  <a:gd name="T23" fmla="*/ 1479 h 2237"/>
                  <a:gd name="T24" fmla="*/ 2372 w 2523"/>
                  <a:gd name="T25" fmla="*/ 1647 h 2237"/>
                  <a:gd name="T26" fmla="*/ 2257 w 2523"/>
                  <a:gd name="T27" fmla="*/ 1803 h 2237"/>
                  <a:gd name="T28" fmla="*/ 2116 w 2523"/>
                  <a:gd name="T29" fmla="*/ 1939 h 2237"/>
                  <a:gd name="T30" fmla="*/ 1952 w 2523"/>
                  <a:gd name="T31" fmla="*/ 2053 h 2237"/>
                  <a:gd name="T32" fmla="*/ 1770 w 2523"/>
                  <a:gd name="T33" fmla="*/ 2142 h 2237"/>
                  <a:gd name="T34" fmla="*/ 1573 w 2523"/>
                  <a:gd name="T35" fmla="*/ 2202 h 2237"/>
                  <a:gd name="T36" fmla="*/ 1368 w 2523"/>
                  <a:gd name="T37" fmla="*/ 2232 h 2237"/>
                  <a:gd name="T38" fmla="*/ 1160 w 2523"/>
                  <a:gd name="T39" fmla="*/ 2232 h 2237"/>
                  <a:gd name="T40" fmla="*/ 954 w 2523"/>
                  <a:gd name="T41" fmla="*/ 2202 h 2237"/>
                  <a:gd name="T42" fmla="*/ 757 w 2523"/>
                  <a:gd name="T43" fmla="*/ 2144 h 2237"/>
                  <a:gd name="T44" fmla="*/ 574 w 2523"/>
                  <a:gd name="T45" fmla="*/ 2055 h 2237"/>
                  <a:gd name="T46" fmla="*/ 409 w 2523"/>
                  <a:gd name="T47" fmla="*/ 1943 h 2237"/>
                  <a:gd name="T48" fmla="*/ 268 w 2523"/>
                  <a:gd name="T49" fmla="*/ 1807 h 2237"/>
                  <a:gd name="T50" fmla="*/ 154 w 2523"/>
                  <a:gd name="T51" fmla="*/ 1651 h 2237"/>
                  <a:gd name="T52" fmla="*/ 69 w 2523"/>
                  <a:gd name="T53" fmla="*/ 1483 h 2237"/>
                  <a:gd name="T54" fmla="*/ 17 w 2523"/>
                  <a:gd name="T55" fmla="*/ 1304 h 2237"/>
                  <a:gd name="T56" fmla="*/ 0 w 2523"/>
                  <a:gd name="T57" fmla="*/ 1120 h 2237"/>
                  <a:gd name="T58" fmla="*/ 17 w 2523"/>
                  <a:gd name="T59" fmla="*/ 935 h 2237"/>
                  <a:gd name="T60" fmla="*/ 69 w 2523"/>
                  <a:gd name="T61" fmla="*/ 755 h 2237"/>
                  <a:gd name="T62" fmla="*/ 152 w 2523"/>
                  <a:gd name="T63" fmla="*/ 587 h 2237"/>
                  <a:gd name="T64" fmla="*/ 266 w 2523"/>
                  <a:gd name="T65" fmla="*/ 431 h 2237"/>
                  <a:gd name="T66" fmla="*/ 407 w 2523"/>
                  <a:gd name="T67" fmla="*/ 295 h 2237"/>
                  <a:gd name="T68" fmla="*/ 571 w 2523"/>
                  <a:gd name="T69" fmla="*/ 183 h 2237"/>
                  <a:gd name="T70" fmla="*/ 753 w 2523"/>
                  <a:gd name="T71" fmla="*/ 95 h 2237"/>
                  <a:gd name="T72" fmla="*/ 950 w 2523"/>
                  <a:gd name="T73" fmla="*/ 34 h 2237"/>
                  <a:gd name="T74" fmla="*/ 1156 w 2523"/>
                  <a:gd name="T75" fmla="*/ 4 h 22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523" h="2237">
                    <a:moveTo>
                      <a:pt x="1259" y="0"/>
                    </a:moveTo>
                    <a:lnTo>
                      <a:pt x="1363" y="2"/>
                    </a:lnTo>
                    <a:lnTo>
                      <a:pt x="1467" y="15"/>
                    </a:lnTo>
                    <a:lnTo>
                      <a:pt x="1569" y="32"/>
                    </a:lnTo>
                    <a:lnTo>
                      <a:pt x="1668" y="58"/>
                    </a:lnTo>
                    <a:lnTo>
                      <a:pt x="1766" y="93"/>
                    </a:lnTo>
                    <a:lnTo>
                      <a:pt x="1861" y="134"/>
                    </a:lnTo>
                    <a:lnTo>
                      <a:pt x="1950" y="179"/>
                    </a:lnTo>
                    <a:lnTo>
                      <a:pt x="2034" y="233"/>
                    </a:lnTo>
                    <a:lnTo>
                      <a:pt x="2114" y="293"/>
                    </a:lnTo>
                    <a:lnTo>
                      <a:pt x="2188" y="358"/>
                    </a:lnTo>
                    <a:lnTo>
                      <a:pt x="2255" y="429"/>
                    </a:lnTo>
                    <a:lnTo>
                      <a:pt x="2315" y="505"/>
                    </a:lnTo>
                    <a:lnTo>
                      <a:pt x="2369" y="583"/>
                    </a:lnTo>
                    <a:lnTo>
                      <a:pt x="2415" y="667"/>
                    </a:lnTo>
                    <a:lnTo>
                      <a:pt x="2454" y="753"/>
                    </a:lnTo>
                    <a:lnTo>
                      <a:pt x="2484" y="842"/>
                    </a:lnTo>
                    <a:lnTo>
                      <a:pt x="2506" y="930"/>
                    </a:lnTo>
                    <a:lnTo>
                      <a:pt x="2519" y="1023"/>
                    </a:lnTo>
                    <a:lnTo>
                      <a:pt x="2523" y="1116"/>
                    </a:lnTo>
                    <a:lnTo>
                      <a:pt x="2519" y="1209"/>
                    </a:lnTo>
                    <a:lnTo>
                      <a:pt x="2506" y="1299"/>
                    </a:lnTo>
                    <a:lnTo>
                      <a:pt x="2484" y="1390"/>
                    </a:lnTo>
                    <a:lnTo>
                      <a:pt x="2454" y="1479"/>
                    </a:lnTo>
                    <a:lnTo>
                      <a:pt x="2417" y="1565"/>
                    </a:lnTo>
                    <a:lnTo>
                      <a:pt x="2372" y="1647"/>
                    </a:lnTo>
                    <a:lnTo>
                      <a:pt x="2317" y="1727"/>
                    </a:lnTo>
                    <a:lnTo>
                      <a:pt x="2257" y="1803"/>
                    </a:lnTo>
                    <a:lnTo>
                      <a:pt x="2190" y="1874"/>
                    </a:lnTo>
                    <a:lnTo>
                      <a:pt x="2116" y="1939"/>
                    </a:lnTo>
                    <a:lnTo>
                      <a:pt x="2038" y="1999"/>
                    </a:lnTo>
                    <a:lnTo>
                      <a:pt x="1952" y="2053"/>
                    </a:lnTo>
                    <a:lnTo>
                      <a:pt x="1863" y="2101"/>
                    </a:lnTo>
                    <a:lnTo>
                      <a:pt x="1770" y="2142"/>
                    </a:lnTo>
                    <a:lnTo>
                      <a:pt x="1673" y="2174"/>
                    </a:lnTo>
                    <a:lnTo>
                      <a:pt x="1573" y="2202"/>
                    </a:lnTo>
                    <a:lnTo>
                      <a:pt x="1471" y="2221"/>
                    </a:lnTo>
                    <a:lnTo>
                      <a:pt x="1368" y="2232"/>
                    </a:lnTo>
                    <a:lnTo>
                      <a:pt x="1264" y="2237"/>
                    </a:lnTo>
                    <a:lnTo>
                      <a:pt x="1160" y="2232"/>
                    </a:lnTo>
                    <a:lnTo>
                      <a:pt x="1056" y="2221"/>
                    </a:lnTo>
                    <a:lnTo>
                      <a:pt x="954" y="2202"/>
                    </a:lnTo>
                    <a:lnTo>
                      <a:pt x="855" y="2176"/>
                    </a:lnTo>
                    <a:lnTo>
                      <a:pt x="757" y="2144"/>
                    </a:lnTo>
                    <a:lnTo>
                      <a:pt x="662" y="2103"/>
                    </a:lnTo>
                    <a:lnTo>
                      <a:pt x="574" y="2055"/>
                    </a:lnTo>
                    <a:lnTo>
                      <a:pt x="489" y="2001"/>
                    </a:lnTo>
                    <a:lnTo>
                      <a:pt x="409" y="1943"/>
                    </a:lnTo>
                    <a:lnTo>
                      <a:pt x="336" y="1876"/>
                    </a:lnTo>
                    <a:lnTo>
                      <a:pt x="268" y="1807"/>
                    </a:lnTo>
                    <a:lnTo>
                      <a:pt x="208" y="1731"/>
                    </a:lnTo>
                    <a:lnTo>
                      <a:pt x="154" y="1651"/>
                    </a:lnTo>
                    <a:lnTo>
                      <a:pt x="108" y="1569"/>
                    </a:lnTo>
                    <a:lnTo>
                      <a:pt x="69" y="1483"/>
                    </a:lnTo>
                    <a:lnTo>
                      <a:pt x="39" y="1394"/>
                    </a:lnTo>
                    <a:lnTo>
                      <a:pt x="17" y="1304"/>
                    </a:lnTo>
                    <a:lnTo>
                      <a:pt x="4" y="1213"/>
                    </a:lnTo>
                    <a:lnTo>
                      <a:pt x="0" y="1120"/>
                    </a:lnTo>
                    <a:lnTo>
                      <a:pt x="4" y="1027"/>
                    </a:lnTo>
                    <a:lnTo>
                      <a:pt x="17" y="935"/>
                    </a:lnTo>
                    <a:lnTo>
                      <a:pt x="39" y="846"/>
                    </a:lnTo>
                    <a:lnTo>
                      <a:pt x="69" y="755"/>
                    </a:lnTo>
                    <a:lnTo>
                      <a:pt x="106" y="671"/>
                    </a:lnTo>
                    <a:lnTo>
                      <a:pt x="152" y="587"/>
                    </a:lnTo>
                    <a:lnTo>
                      <a:pt x="206" y="507"/>
                    </a:lnTo>
                    <a:lnTo>
                      <a:pt x="266" y="431"/>
                    </a:lnTo>
                    <a:lnTo>
                      <a:pt x="333" y="362"/>
                    </a:lnTo>
                    <a:lnTo>
                      <a:pt x="407" y="295"/>
                    </a:lnTo>
                    <a:lnTo>
                      <a:pt x="485" y="237"/>
                    </a:lnTo>
                    <a:lnTo>
                      <a:pt x="571" y="183"/>
                    </a:lnTo>
                    <a:lnTo>
                      <a:pt x="660" y="136"/>
                    </a:lnTo>
                    <a:lnTo>
                      <a:pt x="753" y="95"/>
                    </a:lnTo>
                    <a:lnTo>
                      <a:pt x="850" y="60"/>
                    </a:lnTo>
                    <a:lnTo>
                      <a:pt x="950" y="34"/>
                    </a:lnTo>
                    <a:lnTo>
                      <a:pt x="1052" y="15"/>
                    </a:lnTo>
                    <a:lnTo>
                      <a:pt x="1156" y="4"/>
                    </a:lnTo>
                    <a:lnTo>
                      <a:pt x="1259" y="0"/>
                    </a:lnTo>
                  </a:path>
                </a:pathLst>
              </a:custGeom>
              <a:no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id-ID"/>
              </a:p>
            </p:txBody>
          </p:sp>
        </p:grpSp>
        <p:grpSp>
          <p:nvGrpSpPr>
            <p:cNvPr id="72" name="Group 57"/>
            <p:cNvGrpSpPr>
              <a:grpSpLocks noChangeAspect="1"/>
            </p:cNvGrpSpPr>
            <p:nvPr/>
          </p:nvGrpSpPr>
          <p:grpSpPr bwMode="auto">
            <a:xfrm>
              <a:off x="2996940" y="5254400"/>
              <a:ext cx="1357312" cy="1052512"/>
              <a:chOff x="1135" y="2084"/>
              <a:chExt cx="1328" cy="1030"/>
            </a:xfrm>
          </p:grpSpPr>
          <p:sp>
            <p:nvSpPr>
              <p:cNvPr id="73" name="Rectangle 58"/>
              <p:cNvSpPr>
                <a:spLocks noChangeAspect="1" noChangeArrowheads="1"/>
              </p:cNvSpPr>
              <p:nvPr/>
            </p:nvSpPr>
            <p:spPr bwMode="auto">
              <a:xfrm>
                <a:off x="1135" y="2451"/>
                <a:ext cx="102" cy="24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id-ID" sz="1600">
                    <a:solidFill>
                      <a:srgbClr val="FF0000"/>
                    </a:solidFill>
                  </a:rPr>
                  <a:t>3</a:t>
                </a:r>
                <a:endParaRPr lang="en-US" altLang="id-ID" sz="1600"/>
              </a:p>
            </p:txBody>
          </p:sp>
          <p:sp>
            <p:nvSpPr>
              <p:cNvPr id="74" name="Freeform 59"/>
              <p:cNvSpPr>
                <a:spLocks noChangeAspect="1"/>
              </p:cNvSpPr>
              <p:nvPr/>
            </p:nvSpPr>
            <p:spPr bwMode="auto">
              <a:xfrm>
                <a:off x="1178" y="2084"/>
                <a:ext cx="1285" cy="1030"/>
              </a:xfrm>
              <a:custGeom>
                <a:avLst/>
                <a:gdLst>
                  <a:gd name="T0" fmla="*/ 422 w 1285"/>
                  <a:gd name="T1" fmla="*/ 162 h 1030"/>
                  <a:gd name="T2" fmla="*/ 487 w 1285"/>
                  <a:gd name="T3" fmla="*/ 123 h 1030"/>
                  <a:gd name="T4" fmla="*/ 556 w 1285"/>
                  <a:gd name="T5" fmla="*/ 89 h 1030"/>
                  <a:gd name="T6" fmla="*/ 626 w 1285"/>
                  <a:gd name="T7" fmla="*/ 61 h 1030"/>
                  <a:gd name="T8" fmla="*/ 695 w 1285"/>
                  <a:gd name="T9" fmla="*/ 37 h 1030"/>
                  <a:gd name="T10" fmla="*/ 764 w 1285"/>
                  <a:gd name="T11" fmla="*/ 18 h 1030"/>
                  <a:gd name="T12" fmla="*/ 831 w 1285"/>
                  <a:gd name="T13" fmla="*/ 7 h 1030"/>
                  <a:gd name="T14" fmla="*/ 896 w 1285"/>
                  <a:gd name="T15" fmla="*/ 0 h 1030"/>
                  <a:gd name="T16" fmla="*/ 959 w 1285"/>
                  <a:gd name="T17" fmla="*/ 0 h 1030"/>
                  <a:gd name="T18" fmla="*/ 1017 w 1285"/>
                  <a:gd name="T19" fmla="*/ 7 h 1030"/>
                  <a:gd name="T20" fmla="*/ 1071 w 1285"/>
                  <a:gd name="T21" fmla="*/ 18 h 1030"/>
                  <a:gd name="T22" fmla="*/ 1121 w 1285"/>
                  <a:gd name="T23" fmla="*/ 35 h 1030"/>
                  <a:gd name="T24" fmla="*/ 1164 w 1285"/>
                  <a:gd name="T25" fmla="*/ 59 h 1030"/>
                  <a:gd name="T26" fmla="*/ 1203 w 1285"/>
                  <a:gd name="T27" fmla="*/ 87 h 1030"/>
                  <a:gd name="T28" fmla="*/ 1234 w 1285"/>
                  <a:gd name="T29" fmla="*/ 121 h 1030"/>
                  <a:gd name="T30" fmla="*/ 1257 w 1285"/>
                  <a:gd name="T31" fmla="*/ 160 h 1030"/>
                  <a:gd name="T32" fmla="*/ 1275 w 1285"/>
                  <a:gd name="T33" fmla="*/ 201 h 1030"/>
                  <a:gd name="T34" fmla="*/ 1283 w 1285"/>
                  <a:gd name="T35" fmla="*/ 249 h 1030"/>
                  <a:gd name="T36" fmla="*/ 1285 w 1285"/>
                  <a:gd name="T37" fmla="*/ 298 h 1030"/>
                  <a:gd name="T38" fmla="*/ 1279 w 1285"/>
                  <a:gd name="T39" fmla="*/ 350 h 1030"/>
                  <a:gd name="T40" fmla="*/ 1266 w 1285"/>
                  <a:gd name="T41" fmla="*/ 404 h 1030"/>
                  <a:gd name="T42" fmla="*/ 1247 w 1285"/>
                  <a:gd name="T43" fmla="*/ 458 h 1030"/>
                  <a:gd name="T44" fmla="*/ 1218 w 1285"/>
                  <a:gd name="T45" fmla="*/ 514 h 1030"/>
                  <a:gd name="T46" fmla="*/ 1184 w 1285"/>
                  <a:gd name="T47" fmla="*/ 570 h 1030"/>
                  <a:gd name="T48" fmla="*/ 1145 w 1285"/>
                  <a:gd name="T49" fmla="*/ 624 h 1030"/>
                  <a:gd name="T50" fmla="*/ 1097 w 1285"/>
                  <a:gd name="T51" fmla="*/ 678 h 1030"/>
                  <a:gd name="T52" fmla="*/ 1045 w 1285"/>
                  <a:gd name="T53" fmla="*/ 730 h 1030"/>
                  <a:gd name="T54" fmla="*/ 989 w 1285"/>
                  <a:gd name="T55" fmla="*/ 780 h 1030"/>
                  <a:gd name="T56" fmla="*/ 928 w 1285"/>
                  <a:gd name="T57" fmla="*/ 827 h 1030"/>
                  <a:gd name="T58" fmla="*/ 866 w 1285"/>
                  <a:gd name="T59" fmla="*/ 870 h 1030"/>
                  <a:gd name="T60" fmla="*/ 799 w 1285"/>
                  <a:gd name="T61" fmla="*/ 907 h 1030"/>
                  <a:gd name="T62" fmla="*/ 729 w 1285"/>
                  <a:gd name="T63" fmla="*/ 942 h 1030"/>
                  <a:gd name="T64" fmla="*/ 660 w 1285"/>
                  <a:gd name="T65" fmla="*/ 972 h 1030"/>
                  <a:gd name="T66" fmla="*/ 591 w 1285"/>
                  <a:gd name="T67" fmla="*/ 996 h 1030"/>
                  <a:gd name="T68" fmla="*/ 522 w 1285"/>
                  <a:gd name="T69" fmla="*/ 1013 h 1030"/>
                  <a:gd name="T70" fmla="*/ 455 w 1285"/>
                  <a:gd name="T71" fmla="*/ 1026 h 1030"/>
                  <a:gd name="T72" fmla="*/ 390 w 1285"/>
                  <a:gd name="T73" fmla="*/ 1030 h 1030"/>
                  <a:gd name="T74" fmla="*/ 327 w 1285"/>
                  <a:gd name="T75" fmla="*/ 1030 h 1030"/>
                  <a:gd name="T76" fmla="*/ 269 w 1285"/>
                  <a:gd name="T77" fmla="*/ 1026 h 1030"/>
                  <a:gd name="T78" fmla="*/ 214 w 1285"/>
                  <a:gd name="T79" fmla="*/ 1013 h 1030"/>
                  <a:gd name="T80" fmla="*/ 165 w 1285"/>
                  <a:gd name="T81" fmla="*/ 996 h 1030"/>
                  <a:gd name="T82" fmla="*/ 121 w 1285"/>
                  <a:gd name="T83" fmla="*/ 972 h 1030"/>
                  <a:gd name="T84" fmla="*/ 85 w 1285"/>
                  <a:gd name="T85" fmla="*/ 944 h 1030"/>
                  <a:gd name="T86" fmla="*/ 52 w 1285"/>
                  <a:gd name="T87" fmla="*/ 909 h 1030"/>
                  <a:gd name="T88" fmla="*/ 28 w 1285"/>
                  <a:gd name="T89" fmla="*/ 873 h 1030"/>
                  <a:gd name="T90" fmla="*/ 13 w 1285"/>
                  <a:gd name="T91" fmla="*/ 829 h 1030"/>
                  <a:gd name="T92" fmla="*/ 2 w 1285"/>
                  <a:gd name="T93" fmla="*/ 784 h 1030"/>
                  <a:gd name="T94" fmla="*/ 0 w 1285"/>
                  <a:gd name="T95" fmla="*/ 734 h 1030"/>
                  <a:gd name="T96" fmla="*/ 7 w 1285"/>
                  <a:gd name="T97" fmla="*/ 683 h 1030"/>
                  <a:gd name="T98" fmla="*/ 20 w 1285"/>
                  <a:gd name="T99" fmla="*/ 629 h 1030"/>
                  <a:gd name="T100" fmla="*/ 39 w 1285"/>
                  <a:gd name="T101" fmla="*/ 572 h 1030"/>
                  <a:gd name="T102" fmla="*/ 67 w 1285"/>
                  <a:gd name="T103" fmla="*/ 516 h 1030"/>
                  <a:gd name="T104" fmla="*/ 102 w 1285"/>
                  <a:gd name="T105" fmla="*/ 462 h 1030"/>
                  <a:gd name="T106" fmla="*/ 143 w 1285"/>
                  <a:gd name="T107" fmla="*/ 406 h 1030"/>
                  <a:gd name="T108" fmla="*/ 188 w 1285"/>
                  <a:gd name="T109" fmla="*/ 352 h 1030"/>
                  <a:gd name="T110" fmla="*/ 240 w 1285"/>
                  <a:gd name="T111" fmla="*/ 300 h 1030"/>
                  <a:gd name="T112" fmla="*/ 297 w 1285"/>
                  <a:gd name="T113" fmla="*/ 251 h 1030"/>
                  <a:gd name="T114" fmla="*/ 357 w 1285"/>
                  <a:gd name="T115" fmla="*/ 205 h 1030"/>
                  <a:gd name="T116" fmla="*/ 422 w 1285"/>
                  <a:gd name="T117" fmla="*/ 162 h 10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285" h="1030">
                    <a:moveTo>
                      <a:pt x="422" y="162"/>
                    </a:moveTo>
                    <a:lnTo>
                      <a:pt x="487" y="123"/>
                    </a:lnTo>
                    <a:lnTo>
                      <a:pt x="556" y="89"/>
                    </a:lnTo>
                    <a:lnTo>
                      <a:pt x="626" y="61"/>
                    </a:lnTo>
                    <a:lnTo>
                      <a:pt x="695" y="37"/>
                    </a:lnTo>
                    <a:lnTo>
                      <a:pt x="764" y="18"/>
                    </a:lnTo>
                    <a:lnTo>
                      <a:pt x="831" y="7"/>
                    </a:lnTo>
                    <a:lnTo>
                      <a:pt x="896" y="0"/>
                    </a:lnTo>
                    <a:lnTo>
                      <a:pt x="959" y="0"/>
                    </a:lnTo>
                    <a:lnTo>
                      <a:pt x="1017" y="7"/>
                    </a:lnTo>
                    <a:lnTo>
                      <a:pt x="1071" y="18"/>
                    </a:lnTo>
                    <a:lnTo>
                      <a:pt x="1121" y="35"/>
                    </a:lnTo>
                    <a:lnTo>
                      <a:pt x="1164" y="59"/>
                    </a:lnTo>
                    <a:lnTo>
                      <a:pt x="1203" y="87"/>
                    </a:lnTo>
                    <a:lnTo>
                      <a:pt x="1234" y="121"/>
                    </a:lnTo>
                    <a:lnTo>
                      <a:pt x="1257" y="160"/>
                    </a:lnTo>
                    <a:lnTo>
                      <a:pt x="1275" y="201"/>
                    </a:lnTo>
                    <a:lnTo>
                      <a:pt x="1283" y="249"/>
                    </a:lnTo>
                    <a:lnTo>
                      <a:pt x="1285" y="298"/>
                    </a:lnTo>
                    <a:lnTo>
                      <a:pt x="1279" y="350"/>
                    </a:lnTo>
                    <a:lnTo>
                      <a:pt x="1266" y="404"/>
                    </a:lnTo>
                    <a:lnTo>
                      <a:pt x="1247" y="458"/>
                    </a:lnTo>
                    <a:lnTo>
                      <a:pt x="1218" y="514"/>
                    </a:lnTo>
                    <a:lnTo>
                      <a:pt x="1184" y="570"/>
                    </a:lnTo>
                    <a:lnTo>
                      <a:pt x="1145" y="624"/>
                    </a:lnTo>
                    <a:lnTo>
                      <a:pt x="1097" y="678"/>
                    </a:lnTo>
                    <a:lnTo>
                      <a:pt x="1045" y="730"/>
                    </a:lnTo>
                    <a:lnTo>
                      <a:pt x="989" y="780"/>
                    </a:lnTo>
                    <a:lnTo>
                      <a:pt x="928" y="827"/>
                    </a:lnTo>
                    <a:lnTo>
                      <a:pt x="866" y="870"/>
                    </a:lnTo>
                    <a:lnTo>
                      <a:pt x="799" y="907"/>
                    </a:lnTo>
                    <a:lnTo>
                      <a:pt x="729" y="942"/>
                    </a:lnTo>
                    <a:lnTo>
                      <a:pt x="660" y="972"/>
                    </a:lnTo>
                    <a:lnTo>
                      <a:pt x="591" y="996"/>
                    </a:lnTo>
                    <a:lnTo>
                      <a:pt x="522" y="1013"/>
                    </a:lnTo>
                    <a:lnTo>
                      <a:pt x="455" y="1026"/>
                    </a:lnTo>
                    <a:lnTo>
                      <a:pt x="390" y="1030"/>
                    </a:lnTo>
                    <a:lnTo>
                      <a:pt x="327" y="1030"/>
                    </a:lnTo>
                    <a:lnTo>
                      <a:pt x="269" y="1026"/>
                    </a:lnTo>
                    <a:lnTo>
                      <a:pt x="214" y="1013"/>
                    </a:lnTo>
                    <a:lnTo>
                      <a:pt x="165" y="996"/>
                    </a:lnTo>
                    <a:lnTo>
                      <a:pt x="121" y="972"/>
                    </a:lnTo>
                    <a:lnTo>
                      <a:pt x="85" y="944"/>
                    </a:lnTo>
                    <a:lnTo>
                      <a:pt x="52" y="909"/>
                    </a:lnTo>
                    <a:lnTo>
                      <a:pt x="28" y="873"/>
                    </a:lnTo>
                    <a:lnTo>
                      <a:pt x="13" y="829"/>
                    </a:lnTo>
                    <a:lnTo>
                      <a:pt x="2" y="784"/>
                    </a:lnTo>
                    <a:lnTo>
                      <a:pt x="0" y="734"/>
                    </a:lnTo>
                    <a:lnTo>
                      <a:pt x="7" y="683"/>
                    </a:lnTo>
                    <a:lnTo>
                      <a:pt x="20" y="629"/>
                    </a:lnTo>
                    <a:lnTo>
                      <a:pt x="39" y="572"/>
                    </a:lnTo>
                    <a:lnTo>
                      <a:pt x="67" y="516"/>
                    </a:lnTo>
                    <a:lnTo>
                      <a:pt x="102" y="462"/>
                    </a:lnTo>
                    <a:lnTo>
                      <a:pt x="143" y="406"/>
                    </a:lnTo>
                    <a:lnTo>
                      <a:pt x="188" y="352"/>
                    </a:lnTo>
                    <a:lnTo>
                      <a:pt x="240" y="300"/>
                    </a:lnTo>
                    <a:lnTo>
                      <a:pt x="297" y="251"/>
                    </a:lnTo>
                    <a:lnTo>
                      <a:pt x="357" y="205"/>
                    </a:lnTo>
                    <a:lnTo>
                      <a:pt x="422" y="162"/>
                    </a:lnTo>
                  </a:path>
                </a:pathLst>
              </a:custGeom>
              <a:no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id-ID"/>
              </a:p>
            </p:txBody>
          </p:sp>
        </p:grpSp>
        <p:grpSp>
          <p:nvGrpSpPr>
            <p:cNvPr id="75" name="Group 60"/>
            <p:cNvGrpSpPr>
              <a:grpSpLocks noChangeAspect="1"/>
            </p:cNvGrpSpPr>
            <p:nvPr/>
          </p:nvGrpSpPr>
          <p:grpSpPr bwMode="auto">
            <a:xfrm>
              <a:off x="2028565" y="4586063"/>
              <a:ext cx="2432050" cy="1789113"/>
              <a:chOff x="187" y="1430"/>
              <a:chExt cx="2380" cy="1751"/>
            </a:xfrm>
          </p:grpSpPr>
          <p:sp>
            <p:nvSpPr>
              <p:cNvPr id="76" name="Rectangle 61"/>
              <p:cNvSpPr>
                <a:spLocks noChangeAspect="1" noChangeArrowheads="1"/>
              </p:cNvSpPr>
              <p:nvPr/>
            </p:nvSpPr>
            <p:spPr bwMode="auto">
              <a:xfrm>
                <a:off x="417" y="2643"/>
                <a:ext cx="102" cy="24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id-ID" sz="1600">
                    <a:solidFill>
                      <a:srgbClr val="FF0000"/>
                    </a:solidFill>
                  </a:rPr>
                  <a:t>4</a:t>
                </a:r>
                <a:endParaRPr lang="en-US" altLang="id-ID" sz="1600"/>
              </a:p>
            </p:txBody>
          </p:sp>
          <p:sp>
            <p:nvSpPr>
              <p:cNvPr id="77" name="Freeform 62"/>
              <p:cNvSpPr>
                <a:spLocks noChangeAspect="1"/>
              </p:cNvSpPr>
              <p:nvPr/>
            </p:nvSpPr>
            <p:spPr bwMode="auto">
              <a:xfrm>
                <a:off x="187" y="1430"/>
                <a:ext cx="2380" cy="1751"/>
              </a:xfrm>
              <a:custGeom>
                <a:avLst/>
                <a:gdLst>
                  <a:gd name="T0" fmla="*/ 1275 w 2380"/>
                  <a:gd name="T1" fmla="*/ 0 h 1751"/>
                  <a:gd name="T2" fmla="*/ 1474 w 2380"/>
                  <a:gd name="T3" fmla="*/ 22 h 1751"/>
                  <a:gd name="T4" fmla="*/ 1664 w 2380"/>
                  <a:gd name="T5" fmla="*/ 67 h 1751"/>
                  <a:gd name="T6" fmla="*/ 1842 w 2380"/>
                  <a:gd name="T7" fmla="*/ 136 h 1751"/>
                  <a:gd name="T8" fmla="*/ 2002 w 2380"/>
                  <a:gd name="T9" fmla="*/ 227 h 1751"/>
                  <a:gd name="T10" fmla="*/ 2138 w 2380"/>
                  <a:gd name="T11" fmla="*/ 335 h 1751"/>
                  <a:gd name="T12" fmla="*/ 2246 w 2380"/>
                  <a:gd name="T13" fmla="*/ 460 h 1751"/>
                  <a:gd name="T14" fmla="*/ 2324 w 2380"/>
                  <a:gd name="T15" fmla="*/ 596 h 1751"/>
                  <a:gd name="T16" fmla="*/ 2370 w 2380"/>
                  <a:gd name="T17" fmla="*/ 741 h 1751"/>
                  <a:gd name="T18" fmla="*/ 2380 w 2380"/>
                  <a:gd name="T19" fmla="*/ 887 h 1751"/>
                  <a:gd name="T20" fmla="*/ 2359 w 2380"/>
                  <a:gd name="T21" fmla="*/ 1036 h 1751"/>
                  <a:gd name="T22" fmla="*/ 2302 w 2380"/>
                  <a:gd name="T23" fmla="*/ 1179 h 1751"/>
                  <a:gd name="T24" fmla="*/ 2214 w 2380"/>
                  <a:gd name="T25" fmla="*/ 1313 h 1751"/>
                  <a:gd name="T26" fmla="*/ 2097 w 2380"/>
                  <a:gd name="T27" fmla="*/ 1436 h 1751"/>
                  <a:gd name="T28" fmla="*/ 1954 w 2380"/>
                  <a:gd name="T29" fmla="*/ 1542 h 1751"/>
                  <a:gd name="T30" fmla="*/ 1787 w 2380"/>
                  <a:gd name="T31" fmla="*/ 1628 h 1751"/>
                  <a:gd name="T32" fmla="*/ 1606 w 2380"/>
                  <a:gd name="T33" fmla="*/ 1693 h 1751"/>
                  <a:gd name="T34" fmla="*/ 1411 w 2380"/>
                  <a:gd name="T35" fmla="*/ 1736 h 1751"/>
                  <a:gd name="T36" fmla="*/ 1210 w 2380"/>
                  <a:gd name="T37" fmla="*/ 1751 h 1751"/>
                  <a:gd name="T38" fmla="*/ 1009 w 2380"/>
                  <a:gd name="T39" fmla="*/ 1742 h 1751"/>
                  <a:gd name="T40" fmla="*/ 812 w 2380"/>
                  <a:gd name="T41" fmla="*/ 1710 h 1751"/>
                  <a:gd name="T42" fmla="*/ 626 w 2380"/>
                  <a:gd name="T43" fmla="*/ 1652 h 1751"/>
                  <a:gd name="T44" fmla="*/ 457 w 2380"/>
                  <a:gd name="T45" fmla="*/ 1572 h 1751"/>
                  <a:gd name="T46" fmla="*/ 310 w 2380"/>
                  <a:gd name="T47" fmla="*/ 1473 h 1751"/>
                  <a:gd name="T48" fmla="*/ 186 w 2380"/>
                  <a:gd name="T49" fmla="*/ 1356 h 1751"/>
                  <a:gd name="T50" fmla="*/ 93 w 2380"/>
                  <a:gd name="T51" fmla="*/ 1226 h 1751"/>
                  <a:gd name="T52" fmla="*/ 31 w 2380"/>
                  <a:gd name="T53" fmla="*/ 1084 h 1751"/>
                  <a:gd name="T54" fmla="*/ 2 w 2380"/>
                  <a:gd name="T55" fmla="*/ 937 h 1751"/>
                  <a:gd name="T56" fmla="*/ 9 w 2380"/>
                  <a:gd name="T57" fmla="*/ 788 h 1751"/>
                  <a:gd name="T58" fmla="*/ 48 w 2380"/>
                  <a:gd name="T59" fmla="*/ 643 h 1751"/>
                  <a:gd name="T60" fmla="*/ 119 w 2380"/>
                  <a:gd name="T61" fmla="*/ 503 h 1751"/>
                  <a:gd name="T62" fmla="*/ 223 w 2380"/>
                  <a:gd name="T63" fmla="*/ 374 h 1751"/>
                  <a:gd name="T64" fmla="*/ 355 w 2380"/>
                  <a:gd name="T65" fmla="*/ 259 h 1751"/>
                  <a:gd name="T66" fmla="*/ 509 w 2380"/>
                  <a:gd name="T67" fmla="*/ 164 h 1751"/>
                  <a:gd name="T68" fmla="*/ 684 w 2380"/>
                  <a:gd name="T69" fmla="*/ 86 h 1751"/>
                  <a:gd name="T70" fmla="*/ 874 w 2380"/>
                  <a:gd name="T71" fmla="*/ 35 h 1751"/>
                  <a:gd name="T72" fmla="*/ 1071 w 2380"/>
                  <a:gd name="T73" fmla="*/ 4 h 17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380" h="1751">
                    <a:moveTo>
                      <a:pt x="1173" y="0"/>
                    </a:moveTo>
                    <a:lnTo>
                      <a:pt x="1275" y="0"/>
                    </a:lnTo>
                    <a:lnTo>
                      <a:pt x="1374" y="9"/>
                    </a:lnTo>
                    <a:lnTo>
                      <a:pt x="1474" y="22"/>
                    </a:lnTo>
                    <a:lnTo>
                      <a:pt x="1571" y="41"/>
                    </a:lnTo>
                    <a:lnTo>
                      <a:pt x="1664" y="67"/>
                    </a:lnTo>
                    <a:lnTo>
                      <a:pt x="1755" y="99"/>
                    </a:lnTo>
                    <a:lnTo>
                      <a:pt x="1842" y="136"/>
                    </a:lnTo>
                    <a:lnTo>
                      <a:pt x="1924" y="179"/>
                    </a:lnTo>
                    <a:lnTo>
                      <a:pt x="2002" y="227"/>
                    </a:lnTo>
                    <a:lnTo>
                      <a:pt x="2073" y="279"/>
                    </a:lnTo>
                    <a:lnTo>
                      <a:pt x="2138" y="335"/>
                    </a:lnTo>
                    <a:lnTo>
                      <a:pt x="2194" y="395"/>
                    </a:lnTo>
                    <a:lnTo>
                      <a:pt x="2246" y="460"/>
                    </a:lnTo>
                    <a:lnTo>
                      <a:pt x="2289" y="527"/>
                    </a:lnTo>
                    <a:lnTo>
                      <a:pt x="2324" y="596"/>
                    </a:lnTo>
                    <a:lnTo>
                      <a:pt x="2350" y="667"/>
                    </a:lnTo>
                    <a:lnTo>
                      <a:pt x="2370" y="741"/>
                    </a:lnTo>
                    <a:lnTo>
                      <a:pt x="2380" y="814"/>
                    </a:lnTo>
                    <a:lnTo>
                      <a:pt x="2380" y="887"/>
                    </a:lnTo>
                    <a:lnTo>
                      <a:pt x="2374" y="963"/>
                    </a:lnTo>
                    <a:lnTo>
                      <a:pt x="2359" y="1036"/>
                    </a:lnTo>
                    <a:lnTo>
                      <a:pt x="2335" y="1108"/>
                    </a:lnTo>
                    <a:lnTo>
                      <a:pt x="2302" y="1179"/>
                    </a:lnTo>
                    <a:lnTo>
                      <a:pt x="2261" y="1248"/>
                    </a:lnTo>
                    <a:lnTo>
                      <a:pt x="2214" y="1313"/>
                    </a:lnTo>
                    <a:lnTo>
                      <a:pt x="2160" y="1378"/>
                    </a:lnTo>
                    <a:lnTo>
                      <a:pt x="2097" y="1436"/>
                    </a:lnTo>
                    <a:lnTo>
                      <a:pt x="2028" y="1492"/>
                    </a:lnTo>
                    <a:lnTo>
                      <a:pt x="1954" y="1542"/>
                    </a:lnTo>
                    <a:lnTo>
                      <a:pt x="1872" y="1587"/>
                    </a:lnTo>
                    <a:lnTo>
                      <a:pt x="1787" y="1628"/>
                    </a:lnTo>
                    <a:lnTo>
                      <a:pt x="1699" y="1665"/>
                    </a:lnTo>
                    <a:lnTo>
                      <a:pt x="1606" y="1693"/>
                    </a:lnTo>
                    <a:lnTo>
                      <a:pt x="1508" y="1717"/>
                    </a:lnTo>
                    <a:lnTo>
                      <a:pt x="1411" y="1736"/>
                    </a:lnTo>
                    <a:lnTo>
                      <a:pt x="1309" y="1747"/>
                    </a:lnTo>
                    <a:lnTo>
                      <a:pt x="1210" y="1751"/>
                    </a:lnTo>
                    <a:lnTo>
                      <a:pt x="1108" y="1751"/>
                    </a:lnTo>
                    <a:lnTo>
                      <a:pt x="1009" y="1742"/>
                    </a:lnTo>
                    <a:lnTo>
                      <a:pt x="909" y="1730"/>
                    </a:lnTo>
                    <a:lnTo>
                      <a:pt x="812" y="1710"/>
                    </a:lnTo>
                    <a:lnTo>
                      <a:pt x="719" y="1684"/>
                    </a:lnTo>
                    <a:lnTo>
                      <a:pt x="626" y="1652"/>
                    </a:lnTo>
                    <a:lnTo>
                      <a:pt x="539" y="1615"/>
                    </a:lnTo>
                    <a:lnTo>
                      <a:pt x="457" y="1572"/>
                    </a:lnTo>
                    <a:lnTo>
                      <a:pt x="381" y="1524"/>
                    </a:lnTo>
                    <a:lnTo>
                      <a:pt x="310" y="1473"/>
                    </a:lnTo>
                    <a:lnTo>
                      <a:pt x="245" y="1416"/>
                    </a:lnTo>
                    <a:lnTo>
                      <a:pt x="186" y="1356"/>
                    </a:lnTo>
                    <a:lnTo>
                      <a:pt x="137" y="1291"/>
                    </a:lnTo>
                    <a:lnTo>
                      <a:pt x="93" y="1226"/>
                    </a:lnTo>
                    <a:lnTo>
                      <a:pt x="59" y="1155"/>
                    </a:lnTo>
                    <a:lnTo>
                      <a:pt x="31" y="1084"/>
                    </a:lnTo>
                    <a:lnTo>
                      <a:pt x="13" y="1011"/>
                    </a:lnTo>
                    <a:lnTo>
                      <a:pt x="2" y="937"/>
                    </a:lnTo>
                    <a:lnTo>
                      <a:pt x="0" y="864"/>
                    </a:lnTo>
                    <a:lnTo>
                      <a:pt x="9" y="788"/>
                    </a:lnTo>
                    <a:lnTo>
                      <a:pt x="24" y="715"/>
                    </a:lnTo>
                    <a:lnTo>
                      <a:pt x="48" y="643"/>
                    </a:lnTo>
                    <a:lnTo>
                      <a:pt x="80" y="572"/>
                    </a:lnTo>
                    <a:lnTo>
                      <a:pt x="119" y="503"/>
                    </a:lnTo>
                    <a:lnTo>
                      <a:pt x="167" y="438"/>
                    </a:lnTo>
                    <a:lnTo>
                      <a:pt x="223" y="374"/>
                    </a:lnTo>
                    <a:lnTo>
                      <a:pt x="286" y="315"/>
                    </a:lnTo>
                    <a:lnTo>
                      <a:pt x="355" y="259"/>
                    </a:lnTo>
                    <a:lnTo>
                      <a:pt x="429" y="209"/>
                    </a:lnTo>
                    <a:lnTo>
                      <a:pt x="509" y="164"/>
                    </a:lnTo>
                    <a:lnTo>
                      <a:pt x="595" y="123"/>
                    </a:lnTo>
                    <a:lnTo>
                      <a:pt x="684" y="86"/>
                    </a:lnTo>
                    <a:lnTo>
                      <a:pt x="777" y="58"/>
                    </a:lnTo>
                    <a:lnTo>
                      <a:pt x="874" y="35"/>
                    </a:lnTo>
                    <a:lnTo>
                      <a:pt x="972" y="15"/>
                    </a:lnTo>
                    <a:lnTo>
                      <a:pt x="1071" y="4"/>
                    </a:lnTo>
                    <a:lnTo>
                      <a:pt x="1173" y="0"/>
                    </a:lnTo>
                  </a:path>
                </a:pathLst>
              </a:custGeom>
              <a:no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id-ID"/>
              </a:p>
            </p:txBody>
          </p:sp>
        </p:grpSp>
      </p:grpSp>
      <p:grpSp>
        <p:nvGrpSpPr>
          <p:cNvPr id="78" name="Group 63"/>
          <p:cNvGrpSpPr>
            <a:grpSpLocks noChangeAspect="1"/>
          </p:cNvGrpSpPr>
          <p:nvPr/>
        </p:nvGrpSpPr>
        <p:grpSpPr bwMode="auto">
          <a:xfrm>
            <a:off x="7489565" y="1869850"/>
            <a:ext cx="1979612" cy="1797050"/>
            <a:chOff x="383" y="1437"/>
            <a:chExt cx="1902" cy="1727"/>
          </a:xfrm>
        </p:grpSpPr>
        <p:sp>
          <p:nvSpPr>
            <p:cNvPr id="79" name="Freeform 64"/>
            <p:cNvSpPr>
              <a:spLocks noChangeAspect="1"/>
            </p:cNvSpPr>
            <p:nvPr/>
          </p:nvSpPr>
          <p:spPr bwMode="auto">
            <a:xfrm>
              <a:off x="974" y="2118"/>
              <a:ext cx="87" cy="87"/>
            </a:xfrm>
            <a:custGeom>
              <a:avLst/>
              <a:gdLst>
                <a:gd name="T0" fmla="*/ 0 w 87"/>
                <a:gd name="T1" fmla="*/ 43 h 87"/>
                <a:gd name="T2" fmla="*/ 4 w 87"/>
                <a:gd name="T3" fmla="*/ 26 h 87"/>
                <a:gd name="T4" fmla="*/ 13 w 87"/>
                <a:gd name="T5" fmla="*/ 13 h 87"/>
                <a:gd name="T6" fmla="*/ 28 w 87"/>
                <a:gd name="T7" fmla="*/ 2 h 87"/>
                <a:gd name="T8" fmla="*/ 45 w 87"/>
                <a:gd name="T9" fmla="*/ 0 h 87"/>
                <a:gd name="T10" fmla="*/ 62 w 87"/>
                <a:gd name="T11" fmla="*/ 2 h 87"/>
                <a:gd name="T12" fmla="*/ 75 w 87"/>
                <a:gd name="T13" fmla="*/ 13 h 87"/>
                <a:gd name="T14" fmla="*/ 85 w 87"/>
                <a:gd name="T15" fmla="*/ 26 h 87"/>
                <a:gd name="T16" fmla="*/ 87 w 87"/>
                <a:gd name="T17" fmla="*/ 43 h 87"/>
                <a:gd name="T18" fmla="*/ 85 w 87"/>
                <a:gd name="T19" fmla="*/ 60 h 87"/>
                <a:gd name="T20" fmla="*/ 75 w 87"/>
                <a:gd name="T21" fmla="*/ 75 h 87"/>
                <a:gd name="T22" fmla="*/ 62 w 87"/>
                <a:gd name="T23" fmla="*/ 83 h 87"/>
                <a:gd name="T24" fmla="*/ 45 w 87"/>
                <a:gd name="T25" fmla="*/ 87 h 87"/>
                <a:gd name="T26" fmla="*/ 28 w 87"/>
                <a:gd name="T27" fmla="*/ 83 h 87"/>
                <a:gd name="T28" fmla="*/ 13 w 87"/>
                <a:gd name="T29" fmla="*/ 75 h 87"/>
                <a:gd name="T30" fmla="*/ 4 w 87"/>
                <a:gd name="T31" fmla="*/ 60 h 87"/>
                <a:gd name="T32" fmla="*/ 0 w 87"/>
                <a:gd name="T33" fmla="*/ 43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7" h="87">
                  <a:moveTo>
                    <a:pt x="0" y="43"/>
                  </a:moveTo>
                  <a:lnTo>
                    <a:pt x="4" y="26"/>
                  </a:lnTo>
                  <a:lnTo>
                    <a:pt x="13" y="13"/>
                  </a:lnTo>
                  <a:lnTo>
                    <a:pt x="28" y="2"/>
                  </a:lnTo>
                  <a:lnTo>
                    <a:pt x="45" y="0"/>
                  </a:lnTo>
                  <a:lnTo>
                    <a:pt x="62" y="2"/>
                  </a:lnTo>
                  <a:lnTo>
                    <a:pt x="75" y="13"/>
                  </a:lnTo>
                  <a:lnTo>
                    <a:pt x="85" y="26"/>
                  </a:lnTo>
                  <a:lnTo>
                    <a:pt x="87" y="43"/>
                  </a:lnTo>
                  <a:lnTo>
                    <a:pt x="85" y="60"/>
                  </a:lnTo>
                  <a:lnTo>
                    <a:pt x="75" y="75"/>
                  </a:lnTo>
                  <a:lnTo>
                    <a:pt x="62" y="83"/>
                  </a:lnTo>
                  <a:lnTo>
                    <a:pt x="45" y="87"/>
                  </a:lnTo>
                  <a:lnTo>
                    <a:pt x="28" y="83"/>
                  </a:lnTo>
                  <a:lnTo>
                    <a:pt x="13" y="75"/>
                  </a:lnTo>
                  <a:lnTo>
                    <a:pt x="4" y="60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1A1A1A"/>
            </a:solidFill>
            <a:ln w="317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id-ID"/>
            </a:p>
          </p:txBody>
        </p:sp>
        <p:sp>
          <p:nvSpPr>
            <p:cNvPr id="80" name="Freeform 65"/>
            <p:cNvSpPr>
              <a:spLocks noChangeAspect="1"/>
            </p:cNvSpPr>
            <p:nvPr/>
          </p:nvSpPr>
          <p:spPr bwMode="auto">
            <a:xfrm>
              <a:off x="1782" y="1488"/>
              <a:ext cx="87" cy="87"/>
            </a:xfrm>
            <a:custGeom>
              <a:avLst/>
              <a:gdLst>
                <a:gd name="T0" fmla="*/ 0 w 87"/>
                <a:gd name="T1" fmla="*/ 43 h 87"/>
                <a:gd name="T2" fmla="*/ 4 w 87"/>
                <a:gd name="T3" fmla="*/ 26 h 87"/>
                <a:gd name="T4" fmla="*/ 13 w 87"/>
                <a:gd name="T5" fmla="*/ 13 h 87"/>
                <a:gd name="T6" fmla="*/ 28 w 87"/>
                <a:gd name="T7" fmla="*/ 3 h 87"/>
                <a:gd name="T8" fmla="*/ 45 w 87"/>
                <a:gd name="T9" fmla="*/ 0 h 87"/>
                <a:gd name="T10" fmla="*/ 60 w 87"/>
                <a:gd name="T11" fmla="*/ 3 h 87"/>
                <a:gd name="T12" fmla="*/ 74 w 87"/>
                <a:gd name="T13" fmla="*/ 13 h 87"/>
                <a:gd name="T14" fmla="*/ 85 w 87"/>
                <a:gd name="T15" fmla="*/ 26 h 87"/>
                <a:gd name="T16" fmla="*/ 87 w 87"/>
                <a:gd name="T17" fmla="*/ 43 h 87"/>
                <a:gd name="T18" fmla="*/ 85 w 87"/>
                <a:gd name="T19" fmla="*/ 60 h 87"/>
                <a:gd name="T20" fmla="*/ 74 w 87"/>
                <a:gd name="T21" fmla="*/ 75 h 87"/>
                <a:gd name="T22" fmla="*/ 60 w 87"/>
                <a:gd name="T23" fmla="*/ 83 h 87"/>
                <a:gd name="T24" fmla="*/ 45 w 87"/>
                <a:gd name="T25" fmla="*/ 87 h 87"/>
                <a:gd name="T26" fmla="*/ 28 w 87"/>
                <a:gd name="T27" fmla="*/ 83 h 87"/>
                <a:gd name="T28" fmla="*/ 13 w 87"/>
                <a:gd name="T29" fmla="*/ 75 h 87"/>
                <a:gd name="T30" fmla="*/ 4 w 87"/>
                <a:gd name="T31" fmla="*/ 60 h 87"/>
                <a:gd name="T32" fmla="*/ 0 w 87"/>
                <a:gd name="T33" fmla="*/ 43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7" h="87">
                  <a:moveTo>
                    <a:pt x="0" y="43"/>
                  </a:moveTo>
                  <a:lnTo>
                    <a:pt x="4" y="26"/>
                  </a:lnTo>
                  <a:lnTo>
                    <a:pt x="13" y="13"/>
                  </a:lnTo>
                  <a:lnTo>
                    <a:pt x="28" y="3"/>
                  </a:lnTo>
                  <a:lnTo>
                    <a:pt x="45" y="0"/>
                  </a:lnTo>
                  <a:lnTo>
                    <a:pt x="60" y="3"/>
                  </a:lnTo>
                  <a:lnTo>
                    <a:pt x="74" y="13"/>
                  </a:lnTo>
                  <a:lnTo>
                    <a:pt x="85" y="26"/>
                  </a:lnTo>
                  <a:lnTo>
                    <a:pt x="87" y="43"/>
                  </a:lnTo>
                  <a:lnTo>
                    <a:pt x="85" y="60"/>
                  </a:lnTo>
                  <a:lnTo>
                    <a:pt x="74" y="75"/>
                  </a:lnTo>
                  <a:lnTo>
                    <a:pt x="60" y="83"/>
                  </a:lnTo>
                  <a:lnTo>
                    <a:pt x="45" y="87"/>
                  </a:lnTo>
                  <a:lnTo>
                    <a:pt x="28" y="83"/>
                  </a:lnTo>
                  <a:lnTo>
                    <a:pt x="13" y="75"/>
                  </a:lnTo>
                  <a:lnTo>
                    <a:pt x="4" y="60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1A1A1A"/>
            </a:solidFill>
            <a:ln w="317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id-ID"/>
            </a:p>
          </p:txBody>
        </p:sp>
        <p:sp>
          <p:nvSpPr>
            <p:cNvPr id="81" name="Freeform 66"/>
            <p:cNvSpPr>
              <a:spLocks noChangeAspect="1"/>
            </p:cNvSpPr>
            <p:nvPr/>
          </p:nvSpPr>
          <p:spPr bwMode="auto">
            <a:xfrm>
              <a:off x="1193" y="2975"/>
              <a:ext cx="87" cy="87"/>
            </a:xfrm>
            <a:custGeom>
              <a:avLst/>
              <a:gdLst>
                <a:gd name="T0" fmla="*/ 0 w 87"/>
                <a:gd name="T1" fmla="*/ 45 h 87"/>
                <a:gd name="T2" fmla="*/ 4 w 87"/>
                <a:gd name="T3" fmla="*/ 28 h 87"/>
                <a:gd name="T4" fmla="*/ 13 w 87"/>
                <a:gd name="T5" fmla="*/ 13 h 87"/>
                <a:gd name="T6" fmla="*/ 28 w 87"/>
                <a:gd name="T7" fmla="*/ 4 h 87"/>
                <a:gd name="T8" fmla="*/ 45 w 87"/>
                <a:gd name="T9" fmla="*/ 0 h 87"/>
                <a:gd name="T10" fmla="*/ 62 w 87"/>
                <a:gd name="T11" fmla="*/ 4 h 87"/>
                <a:gd name="T12" fmla="*/ 75 w 87"/>
                <a:gd name="T13" fmla="*/ 13 h 87"/>
                <a:gd name="T14" fmla="*/ 85 w 87"/>
                <a:gd name="T15" fmla="*/ 28 h 87"/>
                <a:gd name="T16" fmla="*/ 87 w 87"/>
                <a:gd name="T17" fmla="*/ 45 h 87"/>
                <a:gd name="T18" fmla="*/ 85 w 87"/>
                <a:gd name="T19" fmla="*/ 62 h 87"/>
                <a:gd name="T20" fmla="*/ 75 w 87"/>
                <a:gd name="T21" fmla="*/ 74 h 87"/>
                <a:gd name="T22" fmla="*/ 62 w 87"/>
                <a:gd name="T23" fmla="*/ 85 h 87"/>
                <a:gd name="T24" fmla="*/ 45 w 87"/>
                <a:gd name="T25" fmla="*/ 87 h 87"/>
                <a:gd name="T26" fmla="*/ 28 w 87"/>
                <a:gd name="T27" fmla="*/ 85 h 87"/>
                <a:gd name="T28" fmla="*/ 13 w 87"/>
                <a:gd name="T29" fmla="*/ 74 h 87"/>
                <a:gd name="T30" fmla="*/ 4 w 87"/>
                <a:gd name="T31" fmla="*/ 62 h 87"/>
                <a:gd name="T32" fmla="*/ 0 w 87"/>
                <a:gd name="T33" fmla="*/ 45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7" h="87">
                  <a:moveTo>
                    <a:pt x="0" y="45"/>
                  </a:moveTo>
                  <a:lnTo>
                    <a:pt x="4" y="28"/>
                  </a:lnTo>
                  <a:lnTo>
                    <a:pt x="13" y="13"/>
                  </a:lnTo>
                  <a:lnTo>
                    <a:pt x="28" y="4"/>
                  </a:lnTo>
                  <a:lnTo>
                    <a:pt x="45" y="0"/>
                  </a:lnTo>
                  <a:lnTo>
                    <a:pt x="62" y="4"/>
                  </a:lnTo>
                  <a:lnTo>
                    <a:pt x="75" y="13"/>
                  </a:lnTo>
                  <a:lnTo>
                    <a:pt x="85" y="28"/>
                  </a:lnTo>
                  <a:lnTo>
                    <a:pt x="87" y="45"/>
                  </a:lnTo>
                  <a:lnTo>
                    <a:pt x="85" y="62"/>
                  </a:lnTo>
                  <a:lnTo>
                    <a:pt x="75" y="74"/>
                  </a:lnTo>
                  <a:lnTo>
                    <a:pt x="62" y="85"/>
                  </a:lnTo>
                  <a:lnTo>
                    <a:pt x="45" y="87"/>
                  </a:lnTo>
                  <a:lnTo>
                    <a:pt x="28" y="85"/>
                  </a:lnTo>
                  <a:lnTo>
                    <a:pt x="13" y="74"/>
                  </a:lnTo>
                  <a:lnTo>
                    <a:pt x="4" y="62"/>
                  </a:lnTo>
                  <a:lnTo>
                    <a:pt x="0" y="45"/>
                  </a:lnTo>
                  <a:close/>
                </a:path>
              </a:pathLst>
            </a:custGeom>
            <a:solidFill>
              <a:srgbClr val="1A1A1A"/>
            </a:solidFill>
            <a:ln w="317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id-ID"/>
            </a:p>
          </p:txBody>
        </p:sp>
        <p:sp>
          <p:nvSpPr>
            <p:cNvPr id="82" name="Freeform 67"/>
            <p:cNvSpPr>
              <a:spLocks noChangeAspect="1"/>
            </p:cNvSpPr>
            <p:nvPr/>
          </p:nvSpPr>
          <p:spPr bwMode="auto">
            <a:xfrm>
              <a:off x="383" y="1993"/>
              <a:ext cx="87" cy="87"/>
            </a:xfrm>
            <a:custGeom>
              <a:avLst/>
              <a:gdLst>
                <a:gd name="T0" fmla="*/ 0 w 87"/>
                <a:gd name="T1" fmla="*/ 45 h 87"/>
                <a:gd name="T2" fmla="*/ 4 w 87"/>
                <a:gd name="T3" fmla="*/ 28 h 87"/>
                <a:gd name="T4" fmla="*/ 13 w 87"/>
                <a:gd name="T5" fmla="*/ 13 h 87"/>
                <a:gd name="T6" fmla="*/ 28 w 87"/>
                <a:gd name="T7" fmla="*/ 4 h 87"/>
                <a:gd name="T8" fmla="*/ 45 w 87"/>
                <a:gd name="T9" fmla="*/ 0 h 87"/>
                <a:gd name="T10" fmla="*/ 62 w 87"/>
                <a:gd name="T11" fmla="*/ 4 h 87"/>
                <a:gd name="T12" fmla="*/ 74 w 87"/>
                <a:gd name="T13" fmla="*/ 13 h 87"/>
                <a:gd name="T14" fmla="*/ 85 w 87"/>
                <a:gd name="T15" fmla="*/ 28 h 87"/>
                <a:gd name="T16" fmla="*/ 87 w 87"/>
                <a:gd name="T17" fmla="*/ 45 h 87"/>
                <a:gd name="T18" fmla="*/ 85 w 87"/>
                <a:gd name="T19" fmla="*/ 62 h 87"/>
                <a:gd name="T20" fmla="*/ 74 w 87"/>
                <a:gd name="T21" fmla="*/ 74 h 87"/>
                <a:gd name="T22" fmla="*/ 62 w 87"/>
                <a:gd name="T23" fmla="*/ 85 h 87"/>
                <a:gd name="T24" fmla="*/ 45 w 87"/>
                <a:gd name="T25" fmla="*/ 87 h 87"/>
                <a:gd name="T26" fmla="*/ 28 w 87"/>
                <a:gd name="T27" fmla="*/ 85 h 87"/>
                <a:gd name="T28" fmla="*/ 13 w 87"/>
                <a:gd name="T29" fmla="*/ 74 h 87"/>
                <a:gd name="T30" fmla="*/ 4 w 87"/>
                <a:gd name="T31" fmla="*/ 62 h 87"/>
                <a:gd name="T32" fmla="*/ 0 w 87"/>
                <a:gd name="T33" fmla="*/ 45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7" h="87">
                  <a:moveTo>
                    <a:pt x="0" y="45"/>
                  </a:moveTo>
                  <a:lnTo>
                    <a:pt x="4" y="28"/>
                  </a:lnTo>
                  <a:lnTo>
                    <a:pt x="13" y="13"/>
                  </a:lnTo>
                  <a:lnTo>
                    <a:pt x="28" y="4"/>
                  </a:lnTo>
                  <a:lnTo>
                    <a:pt x="45" y="0"/>
                  </a:lnTo>
                  <a:lnTo>
                    <a:pt x="62" y="4"/>
                  </a:lnTo>
                  <a:lnTo>
                    <a:pt x="74" y="13"/>
                  </a:lnTo>
                  <a:lnTo>
                    <a:pt x="85" y="28"/>
                  </a:lnTo>
                  <a:lnTo>
                    <a:pt x="87" y="45"/>
                  </a:lnTo>
                  <a:lnTo>
                    <a:pt x="85" y="62"/>
                  </a:lnTo>
                  <a:lnTo>
                    <a:pt x="74" y="74"/>
                  </a:lnTo>
                  <a:lnTo>
                    <a:pt x="62" y="85"/>
                  </a:lnTo>
                  <a:lnTo>
                    <a:pt x="45" y="87"/>
                  </a:lnTo>
                  <a:lnTo>
                    <a:pt x="28" y="85"/>
                  </a:lnTo>
                  <a:lnTo>
                    <a:pt x="13" y="74"/>
                  </a:lnTo>
                  <a:lnTo>
                    <a:pt x="4" y="62"/>
                  </a:lnTo>
                  <a:lnTo>
                    <a:pt x="0" y="45"/>
                  </a:lnTo>
                  <a:close/>
                </a:path>
              </a:pathLst>
            </a:custGeom>
            <a:solidFill>
              <a:srgbClr val="1A1A1A"/>
            </a:solidFill>
            <a:ln w="317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id-ID"/>
            </a:p>
          </p:txBody>
        </p:sp>
        <p:sp>
          <p:nvSpPr>
            <p:cNvPr id="83" name="Freeform 68"/>
            <p:cNvSpPr>
              <a:spLocks noChangeAspect="1"/>
            </p:cNvSpPr>
            <p:nvPr/>
          </p:nvSpPr>
          <p:spPr bwMode="auto">
            <a:xfrm>
              <a:off x="1544" y="2419"/>
              <a:ext cx="87" cy="87"/>
            </a:xfrm>
            <a:custGeom>
              <a:avLst/>
              <a:gdLst>
                <a:gd name="T0" fmla="*/ 0 w 87"/>
                <a:gd name="T1" fmla="*/ 45 h 87"/>
                <a:gd name="T2" fmla="*/ 4 w 87"/>
                <a:gd name="T3" fmla="*/ 28 h 87"/>
                <a:gd name="T4" fmla="*/ 13 w 87"/>
                <a:gd name="T5" fmla="*/ 13 h 87"/>
                <a:gd name="T6" fmla="*/ 28 w 87"/>
                <a:gd name="T7" fmla="*/ 5 h 87"/>
                <a:gd name="T8" fmla="*/ 42 w 87"/>
                <a:gd name="T9" fmla="*/ 0 h 87"/>
                <a:gd name="T10" fmla="*/ 59 w 87"/>
                <a:gd name="T11" fmla="*/ 5 h 87"/>
                <a:gd name="T12" fmla="*/ 74 w 87"/>
                <a:gd name="T13" fmla="*/ 13 h 87"/>
                <a:gd name="T14" fmla="*/ 83 w 87"/>
                <a:gd name="T15" fmla="*/ 28 h 87"/>
                <a:gd name="T16" fmla="*/ 87 w 87"/>
                <a:gd name="T17" fmla="*/ 45 h 87"/>
                <a:gd name="T18" fmla="*/ 83 w 87"/>
                <a:gd name="T19" fmla="*/ 62 h 87"/>
                <a:gd name="T20" fmla="*/ 74 w 87"/>
                <a:gd name="T21" fmla="*/ 75 h 87"/>
                <a:gd name="T22" fmla="*/ 59 w 87"/>
                <a:gd name="T23" fmla="*/ 85 h 87"/>
                <a:gd name="T24" fmla="*/ 42 w 87"/>
                <a:gd name="T25" fmla="*/ 87 h 87"/>
                <a:gd name="T26" fmla="*/ 28 w 87"/>
                <a:gd name="T27" fmla="*/ 85 h 87"/>
                <a:gd name="T28" fmla="*/ 13 w 87"/>
                <a:gd name="T29" fmla="*/ 75 h 87"/>
                <a:gd name="T30" fmla="*/ 4 w 87"/>
                <a:gd name="T31" fmla="*/ 62 h 87"/>
                <a:gd name="T32" fmla="*/ 0 w 87"/>
                <a:gd name="T33" fmla="*/ 45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7" h="87">
                  <a:moveTo>
                    <a:pt x="0" y="45"/>
                  </a:moveTo>
                  <a:lnTo>
                    <a:pt x="4" y="28"/>
                  </a:lnTo>
                  <a:lnTo>
                    <a:pt x="13" y="13"/>
                  </a:lnTo>
                  <a:lnTo>
                    <a:pt x="28" y="5"/>
                  </a:lnTo>
                  <a:lnTo>
                    <a:pt x="42" y="0"/>
                  </a:lnTo>
                  <a:lnTo>
                    <a:pt x="59" y="5"/>
                  </a:lnTo>
                  <a:lnTo>
                    <a:pt x="74" y="13"/>
                  </a:lnTo>
                  <a:lnTo>
                    <a:pt x="83" y="28"/>
                  </a:lnTo>
                  <a:lnTo>
                    <a:pt x="87" y="45"/>
                  </a:lnTo>
                  <a:lnTo>
                    <a:pt x="83" y="62"/>
                  </a:lnTo>
                  <a:lnTo>
                    <a:pt x="74" y="75"/>
                  </a:lnTo>
                  <a:lnTo>
                    <a:pt x="59" y="85"/>
                  </a:lnTo>
                  <a:lnTo>
                    <a:pt x="42" y="87"/>
                  </a:lnTo>
                  <a:lnTo>
                    <a:pt x="28" y="85"/>
                  </a:lnTo>
                  <a:lnTo>
                    <a:pt x="13" y="75"/>
                  </a:lnTo>
                  <a:lnTo>
                    <a:pt x="4" y="62"/>
                  </a:lnTo>
                  <a:lnTo>
                    <a:pt x="0" y="45"/>
                  </a:lnTo>
                  <a:close/>
                </a:path>
              </a:pathLst>
            </a:custGeom>
            <a:solidFill>
              <a:srgbClr val="1A1A1A"/>
            </a:solidFill>
            <a:ln w="317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id-ID"/>
            </a:p>
          </p:txBody>
        </p:sp>
        <p:sp>
          <p:nvSpPr>
            <p:cNvPr id="84" name="Freeform 69"/>
            <p:cNvSpPr>
              <a:spLocks noChangeAspect="1"/>
            </p:cNvSpPr>
            <p:nvPr/>
          </p:nvSpPr>
          <p:spPr bwMode="auto">
            <a:xfrm>
              <a:off x="2018" y="2479"/>
              <a:ext cx="87" cy="87"/>
            </a:xfrm>
            <a:custGeom>
              <a:avLst/>
              <a:gdLst>
                <a:gd name="T0" fmla="*/ 0 w 87"/>
                <a:gd name="T1" fmla="*/ 42 h 87"/>
                <a:gd name="T2" fmla="*/ 4 w 87"/>
                <a:gd name="T3" fmla="*/ 25 h 87"/>
                <a:gd name="T4" fmla="*/ 13 w 87"/>
                <a:gd name="T5" fmla="*/ 13 h 87"/>
                <a:gd name="T6" fmla="*/ 28 w 87"/>
                <a:gd name="T7" fmla="*/ 2 h 87"/>
                <a:gd name="T8" fmla="*/ 45 w 87"/>
                <a:gd name="T9" fmla="*/ 0 h 87"/>
                <a:gd name="T10" fmla="*/ 62 w 87"/>
                <a:gd name="T11" fmla="*/ 2 h 87"/>
                <a:gd name="T12" fmla="*/ 74 w 87"/>
                <a:gd name="T13" fmla="*/ 13 h 87"/>
                <a:gd name="T14" fmla="*/ 85 w 87"/>
                <a:gd name="T15" fmla="*/ 25 h 87"/>
                <a:gd name="T16" fmla="*/ 87 w 87"/>
                <a:gd name="T17" fmla="*/ 42 h 87"/>
                <a:gd name="T18" fmla="*/ 85 w 87"/>
                <a:gd name="T19" fmla="*/ 59 h 87"/>
                <a:gd name="T20" fmla="*/ 74 w 87"/>
                <a:gd name="T21" fmla="*/ 74 h 87"/>
                <a:gd name="T22" fmla="*/ 62 w 87"/>
                <a:gd name="T23" fmla="*/ 83 h 87"/>
                <a:gd name="T24" fmla="*/ 45 w 87"/>
                <a:gd name="T25" fmla="*/ 87 h 87"/>
                <a:gd name="T26" fmla="*/ 28 w 87"/>
                <a:gd name="T27" fmla="*/ 83 h 87"/>
                <a:gd name="T28" fmla="*/ 13 w 87"/>
                <a:gd name="T29" fmla="*/ 74 h 87"/>
                <a:gd name="T30" fmla="*/ 4 w 87"/>
                <a:gd name="T31" fmla="*/ 59 h 87"/>
                <a:gd name="T32" fmla="*/ 0 w 87"/>
                <a:gd name="T33" fmla="*/ 42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7" h="87">
                  <a:moveTo>
                    <a:pt x="0" y="42"/>
                  </a:moveTo>
                  <a:lnTo>
                    <a:pt x="4" y="25"/>
                  </a:lnTo>
                  <a:lnTo>
                    <a:pt x="13" y="13"/>
                  </a:lnTo>
                  <a:lnTo>
                    <a:pt x="28" y="2"/>
                  </a:lnTo>
                  <a:lnTo>
                    <a:pt x="45" y="0"/>
                  </a:lnTo>
                  <a:lnTo>
                    <a:pt x="62" y="2"/>
                  </a:lnTo>
                  <a:lnTo>
                    <a:pt x="74" y="13"/>
                  </a:lnTo>
                  <a:lnTo>
                    <a:pt x="85" y="25"/>
                  </a:lnTo>
                  <a:lnTo>
                    <a:pt x="87" y="42"/>
                  </a:lnTo>
                  <a:lnTo>
                    <a:pt x="85" y="59"/>
                  </a:lnTo>
                  <a:lnTo>
                    <a:pt x="74" y="74"/>
                  </a:lnTo>
                  <a:lnTo>
                    <a:pt x="62" y="83"/>
                  </a:lnTo>
                  <a:lnTo>
                    <a:pt x="45" y="87"/>
                  </a:lnTo>
                  <a:lnTo>
                    <a:pt x="28" y="83"/>
                  </a:lnTo>
                  <a:lnTo>
                    <a:pt x="13" y="74"/>
                  </a:lnTo>
                  <a:lnTo>
                    <a:pt x="4" y="59"/>
                  </a:lnTo>
                  <a:lnTo>
                    <a:pt x="0" y="42"/>
                  </a:lnTo>
                  <a:close/>
                </a:path>
              </a:pathLst>
            </a:custGeom>
            <a:solidFill>
              <a:srgbClr val="1A1A1A"/>
            </a:solidFill>
            <a:ln w="317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id-ID"/>
            </a:p>
          </p:txBody>
        </p:sp>
        <p:sp>
          <p:nvSpPr>
            <p:cNvPr id="85" name="Rectangle 70"/>
            <p:cNvSpPr>
              <a:spLocks noChangeAspect="1" noChangeArrowheads="1"/>
            </p:cNvSpPr>
            <p:nvPr/>
          </p:nvSpPr>
          <p:spPr bwMode="auto">
            <a:xfrm>
              <a:off x="1890" y="1437"/>
              <a:ext cx="99" cy="2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id-ID" sz="1600">
                  <a:solidFill>
                    <a:srgbClr val="000000"/>
                  </a:solidFill>
                  <a:latin typeface="Times New Roman" pitchFamily="18" charset="0"/>
                </a:rPr>
                <a:t>1</a:t>
              </a:r>
              <a:endParaRPr lang="en-US" altLang="id-ID" sz="1600"/>
            </a:p>
          </p:txBody>
        </p:sp>
        <p:sp>
          <p:nvSpPr>
            <p:cNvPr id="86" name="Rectangle 71"/>
            <p:cNvSpPr>
              <a:spLocks noChangeAspect="1" noChangeArrowheads="1"/>
            </p:cNvSpPr>
            <p:nvPr/>
          </p:nvSpPr>
          <p:spPr bwMode="auto">
            <a:xfrm>
              <a:off x="1089" y="2061"/>
              <a:ext cx="98" cy="2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id-ID" sz="1600">
                  <a:solidFill>
                    <a:srgbClr val="000000"/>
                  </a:solidFill>
                  <a:latin typeface="Times New Roman" pitchFamily="18" charset="0"/>
                </a:rPr>
                <a:t>2</a:t>
              </a:r>
              <a:endParaRPr lang="en-US" altLang="id-ID" sz="1600"/>
            </a:p>
          </p:txBody>
        </p:sp>
        <p:sp>
          <p:nvSpPr>
            <p:cNvPr id="87" name="Rectangle 72"/>
            <p:cNvSpPr>
              <a:spLocks noChangeAspect="1" noChangeArrowheads="1"/>
            </p:cNvSpPr>
            <p:nvPr/>
          </p:nvSpPr>
          <p:spPr bwMode="auto">
            <a:xfrm>
              <a:off x="1699" y="2374"/>
              <a:ext cx="98" cy="2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id-ID" sz="1600">
                  <a:solidFill>
                    <a:srgbClr val="000000"/>
                  </a:solidFill>
                  <a:latin typeface="Times New Roman" pitchFamily="18" charset="0"/>
                </a:rPr>
                <a:t>3</a:t>
              </a:r>
              <a:endParaRPr lang="en-US" altLang="id-ID" sz="1600"/>
            </a:p>
          </p:txBody>
        </p:sp>
        <p:sp>
          <p:nvSpPr>
            <p:cNvPr id="88" name="Rectangle 73"/>
            <p:cNvSpPr>
              <a:spLocks noChangeAspect="1" noChangeArrowheads="1"/>
            </p:cNvSpPr>
            <p:nvPr/>
          </p:nvSpPr>
          <p:spPr bwMode="auto">
            <a:xfrm>
              <a:off x="1319" y="2929"/>
              <a:ext cx="98" cy="2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id-ID" sz="1600">
                  <a:solidFill>
                    <a:srgbClr val="000000"/>
                  </a:solidFill>
                  <a:latin typeface="Times New Roman" pitchFamily="18" charset="0"/>
                </a:rPr>
                <a:t>4</a:t>
              </a:r>
              <a:endParaRPr lang="en-US" altLang="id-ID" sz="1600"/>
            </a:p>
          </p:txBody>
        </p:sp>
        <p:sp>
          <p:nvSpPr>
            <p:cNvPr id="89" name="Rectangle 74"/>
            <p:cNvSpPr>
              <a:spLocks noChangeAspect="1" noChangeArrowheads="1"/>
            </p:cNvSpPr>
            <p:nvPr/>
          </p:nvSpPr>
          <p:spPr bwMode="auto">
            <a:xfrm>
              <a:off x="517" y="1940"/>
              <a:ext cx="98" cy="2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id-ID" sz="1600">
                  <a:solidFill>
                    <a:srgbClr val="000000"/>
                  </a:solidFill>
                  <a:latin typeface="Times New Roman" pitchFamily="18" charset="0"/>
                </a:rPr>
                <a:t>5</a:t>
              </a:r>
              <a:endParaRPr lang="en-US" altLang="id-ID" sz="1600"/>
            </a:p>
          </p:txBody>
        </p:sp>
        <p:sp>
          <p:nvSpPr>
            <p:cNvPr id="90" name="Rectangle 75"/>
            <p:cNvSpPr>
              <a:spLocks noChangeAspect="1" noChangeArrowheads="1"/>
            </p:cNvSpPr>
            <p:nvPr/>
          </p:nvSpPr>
          <p:spPr bwMode="auto">
            <a:xfrm>
              <a:off x="2187" y="2429"/>
              <a:ext cx="98" cy="2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id-ID" sz="1600">
                  <a:solidFill>
                    <a:srgbClr val="000000"/>
                  </a:solidFill>
                  <a:latin typeface="Times New Roman" pitchFamily="18" charset="0"/>
                </a:rPr>
                <a:t>6</a:t>
              </a:r>
              <a:endParaRPr lang="en-US" altLang="id-ID" sz="1600"/>
            </a:p>
          </p:txBody>
        </p:sp>
      </p:grpSp>
      <p:grpSp>
        <p:nvGrpSpPr>
          <p:cNvPr id="91" name="Group 76"/>
          <p:cNvGrpSpPr>
            <a:grpSpLocks noChangeAspect="1"/>
          </p:cNvGrpSpPr>
          <p:nvPr/>
        </p:nvGrpSpPr>
        <p:grpSpPr bwMode="auto">
          <a:xfrm>
            <a:off x="8616690" y="2777899"/>
            <a:ext cx="919162" cy="619616"/>
            <a:chOff x="1465" y="2309"/>
            <a:chExt cx="883" cy="596"/>
          </a:xfrm>
        </p:grpSpPr>
        <p:sp>
          <p:nvSpPr>
            <p:cNvPr id="92" name="Freeform 77"/>
            <p:cNvSpPr>
              <a:spLocks noChangeAspect="1"/>
            </p:cNvSpPr>
            <p:nvPr/>
          </p:nvSpPr>
          <p:spPr bwMode="auto">
            <a:xfrm>
              <a:off x="1465" y="2309"/>
              <a:ext cx="883" cy="369"/>
            </a:xfrm>
            <a:custGeom>
              <a:avLst/>
              <a:gdLst>
                <a:gd name="T0" fmla="*/ 442 w 883"/>
                <a:gd name="T1" fmla="*/ 0 h 369"/>
                <a:gd name="T2" fmla="*/ 502 w 883"/>
                <a:gd name="T3" fmla="*/ 2 h 369"/>
                <a:gd name="T4" fmla="*/ 562 w 883"/>
                <a:gd name="T5" fmla="*/ 7 h 369"/>
                <a:gd name="T6" fmla="*/ 619 w 883"/>
                <a:gd name="T7" fmla="*/ 15 h 369"/>
                <a:gd name="T8" fmla="*/ 672 w 883"/>
                <a:gd name="T9" fmla="*/ 28 h 369"/>
                <a:gd name="T10" fmla="*/ 721 w 883"/>
                <a:gd name="T11" fmla="*/ 43 h 369"/>
                <a:gd name="T12" fmla="*/ 766 w 883"/>
                <a:gd name="T13" fmla="*/ 60 h 369"/>
                <a:gd name="T14" fmla="*/ 804 w 883"/>
                <a:gd name="T15" fmla="*/ 79 h 369"/>
                <a:gd name="T16" fmla="*/ 836 w 883"/>
                <a:gd name="T17" fmla="*/ 100 h 369"/>
                <a:gd name="T18" fmla="*/ 859 w 883"/>
                <a:gd name="T19" fmla="*/ 123 h 369"/>
                <a:gd name="T20" fmla="*/ 876 w 883"/>
                <a:gd name="T21" fmla="*/ 147 h 369"/>
                <a:gd name="T22" fmla="*/ 883 w 883"/>
                <a:gd name="T23" fmla="*/ 172 h 369"/>
                <a:gd name="T24" fmla="*/ 883 w 883"/>
                <a:gd name="T25" fmla="*/ 197 h 369"/>
                <a:gd name="T26" fmla="*/ 876 w 883"/>
                <a:gd name="T27" fmla="*/ 223 h 369"/>
                <a:gd name="T28" fmla="*/ 859 w 883"/>
                <a:gd name="T29" fmla="*/ 246 h 369"/>
                <a:gd name="T30" fmla="*/ 836 w 883"/>
                <a:gd name="T31" fmla="*/ 270 h 369"/>
                <a:gd name="T32" fmla="*/ 804 w 883"/>
                <a:gd name="T33" fmla="*/ 291 h 369"/>
                <a:gd name="T34" fmla="*/ 766 w 883"/>
                <a:gd name="T35" fmla="*/ 310 h 369"/>
                <a:gd name="T36" fmla="*/ 721 w 883"/>
                <a:gd name="T37" fmla="*/ 327 h 369"/>
                <a:gd name="T38" fmla="*/ 672 w 883"/>
                <a:gd name="T39" fmla="*/ 342 h 369"/>
                <a:gd name="T40" fmla="*/ 619 w 883"/>
                <a:gd name="T41" fmla="*/ 354 h 369"/>
                <a:gd name="T42" fmla="*/ 562 w 883"/>
                <a:gd name="T43" fmla="*/ 363 h 369"/>
                <a:gd name="T44" fmla="*/ 502 w 883"/>
                <a:gd name="T45" fmla="*/ 367 h 369"/>
                <a:gd name="T46" fmla="*/ 442 w 883"/>
                <a:gd name="T47" fmla="*/ 369 h 369"/>
                <a:gd name="T48" fmla="*/ 381 w 883"/>
                <a:gd name="T49" fmla="*/ 367 h 369"/>
                <a:gd name="T50" fmla="*/ 323 w 883"/>
                <a:gd name="T51" fmla="*/ 363 h 369"/>
                <a:gd name="T52" fmla="*/ 266 w 883"/>
                <a:gd name="T53" fmla="*/ 354 h 369"/>
                <a:gd name="T54" fmla="*/ 213 w 883"/>
                <a:gd name="T55" fmla="*/ 342 h 369"/>
                <a:gd name="T56" fmla="*/ 162 w 883"/>
                <a:gd name="T57" fmla="*/ 327 h 369"/>
                <a:gd name="T58" fmla="*/ 119 w 883"/>
                <a:gd name="T59" fmla="*/ 310 h 369"/>
                <a:gd name="T60" fmla="*/ 81 w 883"/>
                <a:gd name="T61" fmla="*/ 291 h 369"/>
                <a:gd name="T62" fmla="*/ 49 w 883"/>
                <a:gd name="T63" fmla="*/ 270 h 369"/>
                <a:gd name="T64" fmla="*/ 26 w 883"/>
                <a:gd name="T65" fmla="*/ 246 h 369"/>
                <a:gd name="T66" fmla="*/ 9 w 883"/>
                <a:gd name="T67" fmla="*/ 223 h 369"/>
                <a:gd name="T68" fmla="*/ 0 w 883"/>
                <a:gd name="T69" fmla="*/ 197 h 369"/>
                <a:gd name="T70" fmla="*/ 0 w 883"/>
                <a:gd name="T71" fmla="*/ 172 h 369"/>
                <a:gd name="T72" fmla="*/ 9 w 883"/>
                <a:gd name="T73" fmla="*/ 147 h 369"/>
                <a:gd name="T74" fmla="*/ 26 w 883"/>
                <a:gd name="T75" fmla="*/ 123 h 369"/>
                <a:gd name="T76" fmla="*/ 49 w 883"/>
                <a:gd name="T77" fmla="*/ 100 h 369"/>
                <a:gd name="T78" fmla="*/ 81 w 883"/>
                <a:gd name="T79" fmla="*/ 79 h 369"/>
                <a:gd name="T80" fmla="*/ 119 w 883"/>
                <a:gd name="T81" fmla="*/ 60 h 369"/>
                <a:gd name="T82" fmla="*/ 162 w 883"/>
                <a:gd name="T83" fmla="*/ 43 h 369"/>
                <a:gd name="T84" fmla="*/ 213 w 883"/>
                <a:gd name="T85" fmla="*/ 28 h 369"/>
                <a:gd name="T86" fmla="*/ 266 w 883"/>
                <a:gd name="T87" fmla="*/ 15 h 369"/>
                <a:gd name="T88" fmla="*/ 323 w 883"/>
                <a:gd name="T89" fmla="*/ 7 h 369"/>
                <a:gd name="T90" fmla="*/ 381 w 883"/>
                <a:gd name="T91" fmla="*/ 2 h 369"/>
                <a:gd name="T92" fmla="*/ 442 w 883"/>
                <a:gd name="T93" fmla="*/ 0 h 3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883" h="369">
                  <a:moveTo>
                    <a:pt x="442" y="0"/>
                  </a:moveTo>
                  <a:lnTo>
                    <a:pt x="502" y="2"/>
                  </a:lnTo>
                  <a:lnTo>
                    <a:pt x="562" y="7"/>
                  </a:lnTo>
                  <a:lnTo>
                    <a:pt x="619" y="15"/>
                  </a:lnTo>
                  <a:lnTo>
                    <a:pt x="672" y="28"/>
                  </a:lnTo>
                  <a:lnTo>
                    <a:pt x="721" y="43"/>
                  </a:lnTo>
                  <a:lnTo>
                    <a:pt x="766" y="60"/>
                  </a:lnTo>
                  <a:lnTo>
                    <a:pt x="804" y="79"/>
                  </a:lnTo>
                  <a:lnTo>
                    <a:pt x="836" y="100"/>
                  </a:lnTo>
                  <a:lnTo>
                    <a:pt x="859" y="123"/>
                  </a:lnTo>
                  <a:lnTo>
                    <a:pt x="876" y="147"/>
                  </a:lnTo>
                  <a:lnTo>
                    <a:pt x="883" y="172"/>
                  </a:lnTo>
                  <a:lnTo>
                    <a:pt x="883" y="197"/>
                  </a:lnTo>
                  <a:lnTo>
                    <a:pt x="876" y="223"/>
                  </a:lnTo>
                  <a:lnTo>
                    <a:pt x="859" y="246"/>
                  </a:lnTo>
                  <a:lnTo>
                    <a:pt x="836" y="270"/>
                  </a:lnTo>
                  <a:lnTo>
                    <a:pt x="804" y="291"/>
                  </a:lnTo>
                  <a:lnTo>
                    <a:pt x="766" y="310"/>
                  </a:lnTo>
                  <a:lnTo>
                    <a:pt x="721" y="327"/>
                  </a:lnTo>
                  <a:lnTo>
                    <a:pt x="672" y="342"/>
                  </a:lnTo>
                  <a:lnTo>
                    <a:pt x="619" y="354"/>
                  </a:lnTo>
                  <a:lnTo>
                    <a:pt x="562" y="363"/>
                  </a:lnTo>
                  <a:lnTo>
                    <a:pt x="502" y="367"/>
                  </a:lnTo>
                  <a:lnTo>
                    <a:pt x="442" y="369"/>
                  </a:lnTo>
                  <a:lnTo>
                    <a:pt x="381" y="367"/>
                  </a:lnTo>
                  <a:lnTo>
                    <a:pt x="323" y="363"/>
                  </a:lnTo>
                  <a:lnTo>
                    <a:pt x="266" y="354"/>
                  </a:lnTo>
                  <a:lnTo>
                    <a:pt x="213" y="342"/>
                  </a:lnTo>
                  <a:lnTo>
                    <a:pt x="162" y="327"/>
                  </a:lnTo>
                  <a:lnTo>
                    <a:pt x="119" y="310"/>
                  </a:lnTo>
                  <a:lnTo>
                    <a:pt x="81" y="291"/>
                  </a:lnTo>
                  <a:lnTo>
                    <a:pt x="49" y="270"/>
                  </a:lnTo>
                  <a:lnTo>
                    <a:pt x="26" y="246"/>
                  </a:lnTo>
                  <a:lnTo>
                    <a:pt x="9" y="223"/>
                  </a:lnTo>
                  <a:lnTo>
                    <a:pt x="0" y="197"/>
                  </a:lnTo>
                  <a:lnTo>
                    <a:pt x="0" y="172"/>
                  </a:lnTo>
                  <a:lnTo>
                    <a:pt x="9" y="147"/>
                  </a:lnTo>
                  <a:lnTo>
                    <a:pt x="26" y="123"/>
                  </a:lnTo>
                  <a:lnTo>
                    <a:pt x="49" y="100"/>
                  </a:lnTo>
                  <a:lnTo>
                    <a:pt x="81" y="79"/>
                  </a:lnTo>
                  <a:lnTo>
                    <a:pt x="119" y="60"/>
                  </a:lnTo>
                  <a:lnTo>
                    <a:pt x="162" y="43"/>
                  </a:lnTo>
                  <a:lnTo>
                    <a:pt x="213" y="28"/>
                  </a:lnTo>
                  <a:lnTo>
                    <a:pt x="266" y="15"/>
                  </a:lnTo>
                  <a:lnTo>
                    <a:pt x="323" y="7"/>
                  </a:lnTo>
                  <a:lnTo>
                    <a:pt x="381" y="2"/>
                  </a:lnTo>
                  <a:lnTo>
                    <a:pt x="442" y="0"/>
                  </a:lnTo>
                </a:path>
              </a:pathLst>
            </a:cu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id-ID"/>
            </a:p>
          </p:txBody>
        </p:sp>
        <p:sp>
          <p:nvSpPr>
            <p:cNvPr id="93" name="Rectangle 78"/>
            <p:cNvSpPr>
              <a:spLocks noChangeAspect="1" noChangeArrowheads="1"/>
            </p:cNvSpPr>
            <p:nvPr/>
          </p:nvSpPr>
          <p:spPr bwMode="auto">
            <a:xfrm>
              <a:off x="1831" y="2668"/>
              <a:ext cx="100" cy="2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id-ID" sz="1600">
                  <a:solidFill>
                    <a:srgbClr val="FF0000"/>
                  </a:solidFill>
                </a:rPr>
                <a:t>1</a:t>
              </a:r>
              <a:endParaRPr lang="en-US" altLang="id-ID" sz="1600"/>
            </a:p>
          </p:txBody>
        </p:sp>
      </p:grpSp>
      <p:grpSp>
        <p:nvGrpSpPr>
          <p:cNvPr id="94" name="Group 79"/>
          <p:cNvGrpSpPr>
            <a:grpSpLocks noChangeAspect="1"/>
          </p:cNvGrpSpPr>
          <p:nvPr/>
        </p:nvGrpSpPr>
        <p:grpSpPr bwMode="auto">
          <a:xfrm>
            <a:off x="7432416" y="2147662"/>
            <a:ext cx="1036637" cy="584200"/>
            <a:chOff x="328" y="1704"/>
            <a:chExt cx="995" cy="561"/>
          </a:xfrm>
        </p:grpSpPr>
        <p:sp>
          <p:nvSpPr>
            <p:cNvPr id="95" name="Freeform 80"/>
            <p:cNvSpPr>
              <a:spLocks noChangeAspect="1"/>
            </p:cNvSpPr>
            <p:nvPr/>
          </p:nvSpPr>
          <p:spPr bwMode="auto">
            <a:xfrm>
              <a:off x="328" y="1881"/>
              <a:ext cx="995" cy="384"/>
            </a:xfrm>
            <a:custGeom>
              <a:avLst/>
              <a:gdLst>
                <a:gd name="T0" fmla="*/ 514 w 995"/>
                <a:gd name="T1" fmla="*/ 4 h 384"/>
                <a:gd name="T2" fmla="*/ 576 w 995"/>
                <a:gd name="T3" fmla="*/ 10 h 384"/>
                <a:gd name="T4" fmla="*/ 638 w 995"/>
                <a:gd name="T5" fmla="*/ 21 h 384"/>
                <a:gd name="T6" fmla="*/ 695 w 995"/>
                <a:gd name="T7" fmla="*/ 34 h 384"/>
                <a:gd name="T8" fmla="*/ 752 w 995"/>
                <a:gd name="T9" fmla="*/ 49 h 384"/>
                <a:gd name="T10" fmla="*/ 803 w 995"/>
                <a:gd name="T11" fmla="*/ 66 h 384"/>
                <a:gd name="T12" fmla="*/ 850 w 995"/>
                <a:gd name="T13" fmla="*/ 85 h 384"/>
                <a:gd name="T14" fmla="*/ 891 w 995"/>
                <a:gd name="T15" fmla="*/ 106 h 384"/>
                <a:gd name="T16" fmla="*/ 927 w 995"/>
                <a:gd name="T17" fmla="*/ 127 h 384"/>
                <a:gd name="T18" fmla="*/ 954 w 995"/>
                <a:gd name="T19" fmla="*/ 150 h 384"/>
                <a:gd name="T20" fmla="*/ 976 w 995"/>
                <a:gd name="T21" fmla="*/ 176 h 384"/>
                <a:gd name="T22" fmla="*/ 988 w 995"/>
                <a:gd name="T23" fmla="*/ 199 h 384"/>
                <a:gd name="T24" fmla="*/ 995 w 995"/>
                <a:gd name="T25" fmla="*/ 222 h 384"/>
                <a:gd name="T26" fmla="*/ 993 w 995"/>
                <a:gd name="T27" fmla="*/ 248 h 384"/>
                <a:gd name="T28" fmla="*/ 982 w 995"/>
                <a:gd name="T29" fmla="*/ 269 h 384"/>
                <a:gd name="T30" fmla="*/ 965 w 995"/>
                <a:gd name="T31" fmla="*/ 290 h 384"/>
                <a:gd name="T32" fmla="*/ 940 w 995"/>
                <a:gd name="T33" fmla="*/ 312 h 384"/>
                <a:gd name="T34" fmla="*/ 908 w 995"/>
                <a:gd name="T35" fmla="*/ 329 h 384"/>
                <a:gd name="T36" fmla="*/ 869 w 995"/>
                <a:gd name="T37" fmla="*/ 345 h 384"/>
                <a:gd name="T38" fmla="*/ 827 w 995"/>
                <a:gd name="T39" fmla="*/ 358 h 384"/>
                <a:gd name="T40" fmla="*/ 776 w 995"/>
                <a:gd name="T41" fmla="*/ 369 h 384"/>
                <a:gd name="T42" fmla="*/ 723 w 995"/>
                <a:gd name="T43" fmla="*/ 377 h 384"/>
                <a:gd name="T44" fmla="*/ 665 w 995"/>
                <a:gd name="T45" fmla="*/ 382 h 384"/>
                <a:gd name="T46" fmla="*/ 606 w 995"/>
                <a:gd name="T47" fmla="*/ 384 h 384"/>
                <a:gd name="T48" fmla="*/ 544 w 995"/>
                <a:gd name="T49" fmla="*/ 384 h 384"/>
                <a:gd name="T50" fmla="*/ 480 w 995"/>
                <a:gd name="T51" fmla="*/ 379 h 384"/>
                <a:gd name="T52" fmla="*/ 419 w 995"/>
                <a:gd name="T53" fmla="*/ 373 h 384"/>
                <a:gd name="T54" fmla="*/ 357 w 995"/>
                <a:gd name="T55" fmla="*/ 362 h 384"/>
                <a:gd name="T56" fmla="*/ 300 w 995"/>
                <a:gd name="T57" fmla="*/ 350 h 384"/>
                <a:gd name="T58" fmla="*/ 242 w 995"/>
                <a:gd name="T59" fmla="*/ 335 h 384"/>
                <a:gd name="T60" fmla="*/ 191 w 995"/>
                <a:gd name="T61" fmla="*/ 318 h 384"/>
                <a:gd name="T62" fmla="*/ 144 w 995"/>
                <a:gd name="T63" fmla="*/ 299 h 384"/>
                <a:gd name="T64" fmla="*/ 104 w 995"/>
                <a:gd name="T65" fmla="*/ 278 h 384"/>
                <a:gd name="T66" fmla="*/ 68 w 995"/>
                <a:gd name="T67" fmla="*/ 256 h 384"/>
                <a:gd name="T68" fmla="*/ 40 w 995"/>
                <a:gd name="T69" fmla="*/ 233 h 384"/>
                <a:gd name="T70" fmla="*/ 19 w 995"/>
                <a:gd name="T71" fmla="*/ 208 h 384"/>
                <a:gd name="T72" fmla="*/ 6 w 995"/>
                <a:gd name="T73" fmla="*/ 184 h 384"/>
                <a:gd name="T74" fmla="*/ 0 w 995"/>
                <a:gd name="T75" fmla="*/ 161 h 384"/>
                <a:gd name="T76" fmla="*/ 2 w 995"/>
                <a:gd name="T77" fmla="*/ 138 h 384"/>
                <a:gd name="T78" fmla="*/ 13 w 995"/>
                <a:gd name="T79" fmla="*/ 114 h 384"/>
                <a:gd name="T80" fmla="*/ 30 w 995"/>
                <a:gd name="T81" fmla="*/ 93 h 384"/>
                <a:gd name="T82" fmla="*/ 55 w 995"/>
                <a:gd name="T83" fmla="*/ 72 h 384"/>
                <a:gd name="T84" fmla="*/ 87 w 995"/>
                <a:gd name="T85" fmla="*/ 55 h 384"/>
                <a:gd name="T86" fmla="*/ 125 w 995"/>
                <a:gd name="T87" fmla="*/ 38 h 384"/>
                <a:gd name="T88" fmla="*/ 168 w 995"/>
                <a:gd name="T89" fmla="*/ 25 h 384"/>
                <a:gd name="T90" fmla="*/ 219 w 995"/>
                <a:gd name="T91" fmla="*/ 15 h 384"/>
                <a:gd name="T92" fmla="*/ 272 w 995"/>
                <a:gd name="T93" fmla="*/ 6 h 384"/>
                <a:gd name="T94" fmla="*/ 329 w 995"/>
                <a:gd name="T95" fmla="*/ 2 h 384"/>
                <a:gd name="T96" fmla="*/ 389 w 995"/>
                <a:gd name="T97" fmla="*/ 0 h 384"/>
                <a:gd name="T98" fmla="*/ 450 w 995"/>
                <a:gd name="T99" fmla="*/ 0 h 384"/>
                <a:gd name="T100" fmla="*/ 514 w 995"/>
                <a:gd name="T101" fmla="*/ 4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995" h="384">
                  <a:moveTo>
                    <a:pt x="514" y="4"/>
                  </a:moveTo>
                  <a:lnTo>
                    <a:pt x="576" y="10"/>
                  </a:lnTo>
                  <a:lnTo>
                    <a:pt x="638" y="21"/>
                  </a:lnTo>
                  <a:lnTo>
                    <a:pt x="695" y="34"/>
                  </a:lnTo>
                  <a:lnTo>
                    <a:pt x="752" y="49"/>
                  </a:lnTo>
                  <a:lnTo>
                    <a:pt x="803" y="66"/>
                  </a:lnTo>
                  <a:lnTo>
                    <a:pt x="850" y="85"/>
                  </a:lnTo>
                  <a:lnTo>
                    <a:pt x="891" y="106"/>
                  </a:lnTo>
                  <a:lnTo>
                    <a:pt x="927" y="127"/>
                  </a:lnTo>
                  <a:lnTo>
                    <a:pt x="954" y="150"/>
                  </a:lnTo>
                  <a:lnTo>
                    <a:pt x="976" y="176"/>
                  </a:lnTo>
                  <a:lnTo>
                    <a:pt x="988" y="199"/>
                  </a:lnTo>
                  <a:lnTo>
                    <a:pt x="995" y="222"/>
                  </a:lnTo>
                  <a:lnTo>
                    <a:pt x="993" y="248"/>
                  </a:lnTo>
                  <a:lnTo>
                    <a:pt x="982" y="269"/>
                  </a:lnTo>
                  <a:lnTo>
                    <a:pt x="965" y="290"/>
                  </a:lnTo>
                  <a:lnTo>
                    <a:pt x="940" y="312"/>
                  </a:lnTo>
                  <a:lnTo>
                    <a:pt x="908" y="329"/>
                  </a:lnTo>
                  <a:lnTo>
                    <a:pt x="869" y="345"/>
                  </a:lnTo>
                  <a:lnTo>
                    <a:pt x="827" y="358"/>
                  </a:lnTo>
                  <a:lnTo>
                    <a:pt x="776" y="369"/>
                  </a:lnTo>
                  <a:lnTo>
                    <a:pt x="723" y="377"/>
                  </a:lnTo>
                  <a:lnTo>
                    <a:pt x="665" y="382"/>
                  </a:lnTo>
                  <a:lnTo>
                    <a:pt x="606" y="384"/>
                  </a:lnTo>
                  <a:lnTo>
                    <a:pt x="544" y="384"/>
                  </a:lnTo>
                  <a:lnTo>
                    <a:pt x="480" y="379"/>
                  </a:lnTo>
                  <a:lnTo>
                    <a:pt x="419" y="373"/>
                  </a:lnTo>
                  <a:lnTo>
                    <a:pt x="357" y="362"/>
                  </a:lnTo>
                  <a:lnTo>
                    <a:pt x="300" y="350"/>
                  </a:lnTo>
                  <a:lnTo>
                    <a:pt x="242" y="335"/>
                  </a:lnTo>
                  <a:lnTo>
                    <a:pt x="191" y="318"/>
                  </a:lnTo>
                  <a:lnTo>
                    <a:pt x="144" y="299"/>
                  </a:lnTo>
                  <a:lnTo>
                    <a:pt x="104" y="278"/>
                  </a:lnTo>
                  <a:lnTo>
                    <a:pt x="68" y="256"/>
                  </a:lnTo>
                  <a:lnTo>
                    <a:pt x="40" y="233"/>
                  </a:lnTo>
                  <a:lnTo>
                    <a:pt x="19" y="208"/>
                  </a:lnTo>
                  <a:lnTo>
                    <a:pt x="6" y="184"/>
                  </a:lnTo>
                  <a:lnTo>
                    <a:pt x="0" y="161"/>
                  </a:lnTo>
                  <a:lnTo>
                    <a:pt x="2" y="138"/>
                  </a:lnTo>
                  <a:lnTo>
                    <a:pt x="13" y="114"/>
                  </a:lnTo>
                  <a:lnTo>
                    <a:pt x="30" y="93"/>
                  </a:lnTo>
                  <a:lnTo>
                    <a:pt x="55" y="72"/>
                  </a:lnTo>
                  <a:lnTo>
                    <a:pt x="87" y="55"/>
                  </a:lnTo>
                  <a:lnTo>
                    <a:pt x="125" y="38"/>
                  </a:lnTo>
                  <a:lnTo>
                    <a:pt x="168" y="25"/>
                  </a:lnTo>
                  <a:lnTo>
                    <a:pt x="219" y="15"/>
                  </a:lnTo>
                  <a:lnTo>
                    <a:pt x="272" y="6"/>
                  </a:lnTo>
                  <a:lnTo>
                    <a:pt x="329" y="2"/>
                  </a:lnTo>
                  <a:lnTo>
                    <a:pt x="389" y="0"/>
                  </a:lnTo>
                  <a:lnTo>
                    <a:pt x="450" y="0"/>
                  </a:lnTo>
                  <a:lnTo>
                    <a:pt x="514" y="4"/>
                  </a:lnTo>
                </a:path>
              </a:pathLst>
            </a:cu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id-ID"/>
            </a:p>
          </p:txBody>
        </p:sp>
        <p:sp>
          <p:nvSpPr>
            <p:cNvPr id="96" name="Rectangle 81"/>
            <p:cNvSpPr>
              <a:spLocks noChangeAspect="1" noChangeArrowheads="1"/>
            </p:cNvSpPr>
            <p:nvPr/>
          </p:nvSpPr>
          <p:spPr bwMode="auto">
            <a:xfrm>
              <a:off x="854" y="1704"/>
              <a:ext cx="100" cy="2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id-ID" sz="1600">
                  <a:solidFill>
                    <a:srgbClr val="FF0000"/>
                  </a:solidFill>
                </a:rPr>
                <a:t>2</a:t>
              </a:r>
              <a:endParaRPr lang="en-US" altLang="id-ID" sz="1600"/>
            </a:p>
          </p:txBody>
        </p:sp>
      </p:grpSp>
      <p:grpSp>
        <p:nvGrpSpPr>
          <p:cNvPr id="97" name="Group 82"/>
          <p:cNvGrpSpPr>
            <a:grpSpLocks noChangeAspect="1"/>
          </p:cNvGrpSpPr>
          <p:nvPr/>
        </p:nvGrpSpPr>
        <p:grpSpPr bwMode="auto">
          <a:xfrm>
            <a:off x="7206990" y="1711101"/>
            <a:ext cx="2580780" cy="2287587"/>
            <a:chOff x="111" y="1285"/>
            <a:chExt cx="2479" cy="2197"/>
          </a:xfrm>
        </p:grpSpPr>
        <p:sp>
          <p:nvSpPr>
            <p:cNvPr id="98" name="Rectangle 83"/>
            <p:cNvSpPr>
              <a:spLocks noChangeAspect="1" noChangeArrowheads="1"/>
            </p:cNvSpPr>
            <p:nvPr/>
          </p:nvSpPr>
          <p:spPr bwMode="auto">
            <a:xfrm>
              <a:off x="2484" y="1704"/>
              <a:ext cx="100" cy="2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id-ID" sz="1600">
                  <a:solidFill>
                    <a:srgbClr val="FF0000"/>
                  </a:solidFill>
                </a:rPr>
                <a:t>5</a:t>
              </a:r>
              <a:endParaRPr lang="en-US" altLang="id-ID" sz="1600"/>
            </a:p>
          </p:txBody>
        </p:sp>
        <p:sp>
          <p:nvSpPr>
            <p:cNvPr id="99" name="Freeform 84"/>
            <p:cNvSpPr>
              <a:spLocks noChangeAspect="1"/>
            </p:cNvSpPr>
            <p:nvPr/>
          </p:nvSpPr>
          <p:spPr bwMode="auto">
            <a:xfrm>
              <a:off x="111" y="1285"/>
              <a:ext cx="2479" cy="2197"/>
            </a:xfrm>
            <a:custGeom>
              <a:avLst/>
              <a:gdLst>
                <a:gd name="T0" fmla="*/ 1339 w 2479"/>
                <a:gd name="T1" fmla="*/ 2 h 2197"/>
                <a:gd name="T2" fmla="*/ 1541 w 2479"/>
                <a:gd name="T3" fmla="*/ 32 h 2197"/>
                <a:gd name="T4" fmla="*/ 1735 w 2479"/>
                <a:gd name="T5" fmla="*/ 91 h 2197"/>
                <a:gd name="T6" fmla="*/ 1916 w 2479"/>
                <a:gd name="T7" fmla="*/ 178 h 2197"/>
                <a:gd name="T8" fmla="*/ 2077 w 2479"/>
                <a:gd name="T9" fmla="*/ 288 h 2197"/>
                <a:gd name="T10" fmla="*/ 2215 w 2479"/>
                <a:gd name="T11" fmla="*/ 422 h 2197"/>
                <a:gd name="T12" fmla="*/ 2328 w 2479"/>
                <a:gd name="T13" fmla="*/ 572 h 2197"/>
                <a:gd name="T14" fmla="*/ 2411 w 2479"/>
                <a:gd name="T15" fmla="*/ 740 h 2197"/>
                <a:gd name="T16" fmla="*/ 2462 w 2479"/>
                <a:gd name="T17" fmla="*/ 916 h 2197"/>
                <a:gd name="T18" fmla="*/ 2479 w 2479"/>
                <a:gd name="T19" fmla="*/ 1096 h 2197"/>
                <a:gd name="T20" fmla="*/ 2462 w 2479"/>
                <a:gd name="T21" fmla="*/ 1277 h 2197"/>
                <a:gd name="T22" fmla="*/ 2411 w 2479"/>
                <a:gd name="T23" fmla="*/ 1453 h 2197"/>
                <a:gd name="T24" fmla="*/ 2330 w 2479"/>
                <a:gd name="T25" fmla="*/ 1620 h 2197"/>
                <a:gd name="T26" fmla="*/ 2217 w 2479"/>
                <a:gd name="T27" fmla="*/ 1771 h 2197"/>
                <a:gd name="T28" fmla="*/ 2079 w 2479"/>
                <a:gd name="T29" fmla="*/ 1904 h 2197"/>
                <a:gd name="T30" fmla="*/ 1918 w 2479"/>
                <a:gd name="T31" fmla="*/ 2017 h 2197"/>
                <a:gd name="T32" fmla="*/ 1739 w 2479"/>
                <a:gd name="T33" fmla="*/ 2104 h 2197"/>
                <a:gd name="T34" fmla="*/ 1546 w 2479"/>
                <a:gd name="T35" fmla="*/ 2163 h 2197"/>
                <a:gd name="T36" fmla="*/ 1344 w 2479"/>
                <a:gd name="T37" fmla="*/ 2193 h 2197"/>
                <a:gd name="T38" fmla="*/ 1139 w 2479"/>
                <a:gd name="T39" fmla="*/ 2193 h 2197"/>
                <a:gd name="T40" fmla="*/ 938 w 2479"/>
                <a:gd name="T41" fmla="*/ 2163 h 2197"/>
                <a:gd name="T42" fmla="*/ 744 w 2479"/>
                <a:gd name="T43" fmla="*/ 2106 h 2197"/>
                <a:gd name="T44" fmla="*/ 563 w 2479"/>
                <a:gd name="T45" fmla="*/ 2019 h 2197"/>
                <a:gd name="T46" fmla="*/ 402 w 2479"/>
                <a:gd name="T47" fmla="*/ 1909 h 2197"/>
                <a:gd name="T48" fmla="*/ 264 w 2479"/>
                <a:gd name="T49" fmla="*/ 1775 h 2197"/>
                <a:gd name="T50" fmla="*/ 151 w 2479"/>
                <a:gd name="T51" fmla="*/ 1622 h 2197"/>
                <a:gd name="T52" fmla="*/ 68 w 2479"/>
                <a:gd name="T53" fmla="*/ 1457 h 2197"/>
                <a:gd name="T54" fmla="*/ 17 w 2479"/>
                <a:gd name="T55" fmla="*/ 1281 h 2197"/>
                <a:gd name="T56" fmla="*/ 0 w 2479"/>
                <a:gd name="T57" fmla="*/ 1101 h 2197"/>
                <a:gd name="T58" fmla="*/ 17 w 2479"/>
                <a:gd name="T59" fmla="*/ 920 h 2197"/>
                <a:gd name="T60" fmla="*/ 68 w 2479"/>
                <a:gd name="T61" fmla="*/ 744 h 2197"/>
                <a:gd name="T62" fmla="*/ 149 w 2479"/>
                <a:gd name="T63" fmla="*/ 577 h 2197"/>
                <a:gd name="T64" fmla="*/ 261 w 2479"/>
                <a:gd name="T65" fmla="*/ 424 h 2197"/>
                <a:gd name="T66" fmla="*/ 400 w 2479"/>
                <a:gd name="T67" fmla="*/ 290 h 2197"/>
                <a:gd name="T68" fmla="*/ 559 w 2479"/>
                <a:gd name="T69" fmla="*/ 180 h 2197"/>
                <a:gd name="T70" fmla="*/ 740 w 2479"/>
                <a:gd name="T71" fmla="*/ 93 h 2197"/>
                <a:gd name="T72" fmla="*/ 933 w 2479"/>
                <a:gd name="T73" fmla="*/ 34 h 2197"/>
                <a:gd name="T74" fmla="*/ 1135 w 2479"/>
                <a:gd name="T75" fmla="*/ 4 h 2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479" h="2197">
                  <a:moveTo>
                    <a:pt x="1237" y="0"/>
                  </a:moveTo>
                  <a:lnTo>
                    <a:pt x="1339" y="2"/>
                  </a:lnTo>
                  <a:lnTo>
                    <a:pt x="1441" y="15"/>
                  </a:lnTo>
                  <a:lnTo>
                    <a:pt x="1541" y="32"/>
                  </a:lnTo>
                  <a:lnTo>
                    <a:pt x="1639" y="59"/>
                  </a:lnTo>
                  <a:lnTo>
                    <a:pt x="1735" y="91"/>
                  </a:lnTo>
                  <a:lnTo>
                    <a:pt x="1826" y="131"/>
                  </a:lnTo>
                  <a:lnTo>
                    <a:pt x="1916" y="178"/>
                  </a:lnTo>
                  <a:lnTo>
                    <a:pt x="1998" y="229"/>
                  </a:lnTo>
                  <a:lnTo>
                    <a:pt x="2077" y="288"/>
                  </a:lnTo>
                  <a:lnTo>
                    <a:pt x="2149" y="352"/>
                  </a:lnTo>
                  <a:lnTo>
                    <a:pt x="2215" y="422"/>
                  </a:lnTo>
                  <a:lnTo>
                    <a:pt x="2275" y="496"/>
                  </a:lnTo>
                  <a:lnTo>
                    <a:pt x="2328" y="572"/>
                  </a:lnTo>
                  <a:lnTo>
                    <a:pt x="2373" y="655"/>
                  </a:lnTo>
                  <a:lnTo>
                    <a:pt x="2411" y="740"/>
                  </a:lnTo>
                  <a:lnTo>
                    <a:pt x="2441" y="827"/>
                  </a:lnTo>
                  <a:lnTo>
                    <a:pt x="2462" y="916"/>
                  </a:lnTo>
                  <a:lnTo>
                    <a:pt x="2475" y="1005"/>
                  </a:lnTo>
                  <a:lnTo>
                    <a:pt x="2479" y="1096"/>
                  </a:lnTo>
                  <a:lnTo>
                    <a:pt x="2475" y="1188"/>
                  </a:lnTo>
                  <a:lnTo>
                    <a:pt x="2462" y="1277"/>
                  </a:lnTo>
                  <a:lnTo>
                    <a:pt x="2441" y="1366"/>
                  </a:lnTo>
                  <a:lnTo>
                    <a:pt x="2411" y="1453"/>
                  </a:lnTo>
                  <a:lnTo>
                    <a:pt x="2375" y="1537"/>
                  </a:lnTo>
                  <a:lnTo>
                    <a:pt x="2330" y="1620"/>
                  </a:lnTo>
                  <a:lnTo>
                    <a:pt x="2277" y="1697"/>
                  </a:lnTo>
                  <a:lnTo>
                    <a:pt x="2217" y="1771"/>
                  </a:lnTo>
                  <a:lnTo>
                    <a:pt x="2152" y="1841"/>
                  </a:lnTo>
                  <a:lnTo>
                    <a:pt x="2079" y="1904"/>
                  </a:lnTo>
                  <a:lnTo>
                    <a:pt x="2003" y="1964"/>
                  </a:lnTo>
                  <a:lnTo>
                    <a:pt x="1918" y="2017"/>
                  </a:lnTo>
                  <a:lnTo>
                    <a:pt x="1830" y="2063"/>
                  </a:lnTo>
                  <a:lnTo>
                    <a:pt x="1739" y="2104"/>
                  </a:lnTo>
                  <a:lnTo>
                    <a:pt x="1643" y="2136"/>
                  </a:lnTo>
                  <a:lnTo>
                    <a:pt x="1546" y="2163"/>
                  </a:lnTo>
                  <a:lnTo>
                    <a:pt x="1446" y="2182"/>
                  </a:lnTo>
                  <a:lnTo>
                    <a:pt x="1344" y="2193"/>
                  </a:lnTo>
                  <a:lnTo>
                    <a:pt x="1242" y="2197"/>
                  </a:lnTo>
                  <a:lnTo>
                    <a:pt x="1139" y="2193"/>
                  </a:lnTo>
                  <a:lnTo>
                    <a:pt x="1037" y="2182"/>
                  </a:lnTo>
                  <a:lnTo>
                    <a:pt x="938" y="2163"/>
                  </a:lnTo>
                  <a:lnTo>
                    <a:pt x="840" y="2138"/>
                  </a:lnTo>
                  <a:lnTo>
                    <a:pt x="744" y="2106"/>
                  </a:lnTo>
                  <a:lnTo>
                    <a:pt x="650" y="2066"/>
                  </a:lnTo>
                  <a:lnTo>
                    <a:pt x="563" y="2019"/>
                  </a:lnTo>
                  <a:lnTo>
                    <a:pt x="480" y="1966"/>
                  </a:lnTo>
                  <a:lnTo>
                    <a:pt x="402" y="1909"/>
                  </a:lnTo>
                  <a:lnTo>
                    <a:pt x="329" y="1843"/>
                  </a:lnTo>
                  <a:lnTo>
                    <a:pt x="264" y="1775"/>
                  </a:lnTo>
                  <a:lnTo>
                    <a:pt x="204" y="1701"/>
                  </a:lnTo>
                  <a:lnTo>
                    <a:pt x="151" y="1622"/>
                  </a:lnTo>
                  <a:lnTo>
                    <a:pt x="106" y="1542"/>
                  </a:lnTo>
                  <a:lnTo>
                    <a:pt x="68" y="1457"/>
                  </a:lnTo>
                  <a:lnTo>
                    <a:pt x="38" y="1370"/>
                  </a:lnTo>
                  <a:lnTo>
                    <a:pt x="17" y="1281"/>
                  </a:lnTo>
                  <a:lnTo>
                    <a:pt x="4" y="1192"/>
                  </a:lnTo>
                  <a:lnTo>
                    <a:pt x="0" y="1101"/>
                  </a:lnTo>
                  <a:lnTo>
                    <a:pt x="4" y="1009"/>
                  </a:lnTo>
                  <a:lnTo>
                    <a:pt x="17" y="920"/>
                  </a:lnTo>
                  <a:lnTo>
                    <a:pt x="38" y="831"/>
                  </a:lnTo>
                  <a:lnTo>
                    <a:pt x="68" y="744"/>
                  </a:lnTo>
                  <a:lnTo>
                    <a:pt x="104" y="659"/>
                  </a:lnTo>
                  <a:lnTo>
                    <a:pt x="149" y="577"/>
                  </a:lnTo>
                  <a:lnTo>
                    <a:pt x="202" y="498"/>
                  </a:lnTo>
                  <a:lnTo>
                    <a:pt x="261" y="424"/>
                  </a:lnTo>
                  <a:lnTo>
                    <a:pt x="327" y="356"/>
                  </a:lnTo>
                  <a:lnTo>
                    <a:pt x="400" y="290"/>
                  </a:lnTo>
                  <a:lnTo>
                    <a:pt x="476" y="233"/>
                  </a:lnTo>
                  <a:lnTo>
                    <a:pt x="559" y="180"/>
                  </a:lnTo>
                  <a:lnTo>
                    <a:pt x="648" y="133"/>
                  </a:lnTo>
                  <a:lnTo>
                    <a:pt x="740" y="93"/>
                  </a:lnTo>
                  <a:lnTo>
                    <a:pt x="835" y="59"/>
                  </a:lnTo>
                  <a:lnTo>
                    <a:pt x="933" y="34"/>
                  </a:lnTo>
                  <a:lnTo>
                    <a:pt x="1033" y="15"/>
                  </a:lnTo>
                  <a:lnTo>
                    <a:pt x="1135" y="4"/>
                  </a:lnTo>
                  <a:lnTo>
                    <a:pt x="1237" y="0"/>
                  </a:lnTo>
                </a:path>
              </a:pathLst>
            </a:cu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id-ID"/>
            </a:p>
          </p:txBody>
        </p:sp>
      </p:grpSp>
      <p:grpSp>
        <p:nvGrpSpPr>
          <p:cNvPr id="100" name="Group 85"/>
          <p:cNvGrpSpPr>
            <a:grpSpLocks noChangeAspect="1"/>
          </p:cNvGrpSpPr>
          <p:nvPr/>
        </p:nvGrpSpPr>
        <p:grpSpPr bwMode="auto">
          <a:xfrm>
            <a:off x="8205527" y="2628675"/>
            <a:ext cx="1416050" cy="1084262"/>
            <a:chOff x="1070" y="2167"/>
            <a:chExt cx="1361" cy="1041"/>
          </a:xfrm>
        </p:grpSpPr>
        <p:sp>
          <p:nvSpPr>
            <p:cNvPr id="101" name="Rectangle 86"/>
            <p:cNvSpPr>
              <a:spLocks noChangeAspect="1" noChangeArrowheads="1"/>
            </p:cNvSpPr>
            <p:nvPr/>
          </p:nvSpPr>
          <p:spPr bwMode="auto">
            <a:xfrm>
              <a:off x="1070" y="2560"/>
              <a:ext cx="100" cy="2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id-ID" sz="1600">
                  <a:solidFill>
                    <a:srgbClr val="FF0000"/>
                  </a:solidFill>
                </a:rPr>
                <a:t>3</a:t>
              </a:r>
              <a:endParaRPr lang="en-US" altLang="id-ID" sz="1600"/>
            </a:p>
          </p:txBody>
        </p:sp>
        <p:sp>
          <p:nvSpPr>
            <p:cNvPr id="102" name="Freeform 87"/>
            <p:cNvSpPr>
              <a:spLocks noChangeAspect="1"/>
            </p:cNvSpPr>
            <p:nvPr/>
          </p:nvSpPr>
          <p:spPr bwMode="auto">
            <a:xfrm>
              <a:off x="1114" y="2167"/>
              <a:ext cx="1317" cy="1041"/>
            </a:xfrm>
            <a:custGeom>
              <a:avLst/>
              <a:gdLst>
                <a:gd name="T0" fmla="*/ 441 w 1317"/>
                <a:gd name="T1" fmla="*/ 174 h 1041"/>
                <a:gd name="T2" fmla="*/ 506 w 1317"/>
                <a:gd name="T3" fmla="*/ 134 h 1041"/>
                <a:gd name="T4" fmla="*/ 574 w 1317"/>
                <a:gd name="T5" fmla="*/ 100 h 1041"/>
                <a:gd name="T6" fmla="*/ 643 w 1317"/>
                <a:gd name="T7" fmla="*/ 70 h 1041"/>
                <a:gd name="T8" fmla="*/ 711 w 1317"/>
                <a:gd name="T9" fmla="*/ 47 h 1041"/>
                <a:gd name="T10" fmla="*/ 781 w 1317"/>
                <a:gd name="T11" fmla="*/ 26 h 1041"/>
                <a:gd name="T12" fmla="*/ 847 w 1317"/>
                <a:gd name="T13" fmla="*/ 13 h 1041"/>
                <a:gd name="T14" fmla="*/ 910 w 1317"/>
                <a:gd name="T15" fmla="*/ 4 h 1041"/>
                <a:gd name="T16" fmla="*/ 974 w 1317"/>
                <a:gd name="T17" fmla="*/ 0 h 1041"/>
                <a:gd name="T18" fmla="*/ 1032 w 1317"/>
                <a:gd name="T19" fmla="*/ 4 h 1041"/>
                <a:gd name="T20" fmla="*/ 1087 w 1317"/>
                <a:gd name="T21" fmla="*/ 13 h 1041"/>
                <a:gd name="T22" fmla="*/ 1136 w 1317"/>
                <a:gd name="T23" fmla="*/ 26 h 1041"/>
                <a:gd name="T24" fmla="*/ 1180 w 1317"/>
                <a:gd name="T25" fmla="*/ 45 h 1041"/>
                <a:gd name="T26" fmla="*/ 1219 w 1317"/>
                <a:gd name="T27" fmla="*/ 70 h 1041"/>
                <a:gd name="T28" fmla="*/ 1253 w 1317"/>
                <a:gd name="T29" fmla="*/ 100 h 1041"/>
                <a:gd name="T30" fmla="*/ 1278 w 1317"/>
                <a:gd name="T31" fmla="*/ 134 h 1041"/>
                <a:gd name="T32" fmla="*/ 1297 w 1317"/>
                <a:gd name="T33" fmla="*/ 172 h 1041"/>
                <a:gd name="T34" fmla="*/ 1310 w 1317"/>
                <a:gd name="T35" fmla="*/ 214 h 1041"/>
                <a:gd name="T36" fmla="*/ 1317 w 1317"/>
                <a:gd name="T37" fmla="*/ 261 h 1041"/>
                <a:gd name="T38" fmla="*/ 1314 w 1317"/>
                <a:gd name="T39" fmla="*/ 310 h 1041"/>
                <a:gd name="T40" fmla="*/ 1304 w 1317"/>
                <a:gd name="T41" fmla="*/ 359 h 1041"/>
                <a:gd name="T42" fmla="*/ 1289 w 1317"/>
                <a:gd name="T43" fmla="*/ 412 h 1041"/>
                <a:gd name="T44" fmla="*/ 1265 w 1317"/>
                <a:gd name="T45" fmla="*/ 467 h 1041"/>
                <a:gd name="T46" fmla="*/ 1236 w 1317"/>
                <a:gd name="T47" fmla="*/ 520 h 1041"/>
                <a:gd name="T48" fmla="*/ 1200 w 1317"/>
                <a:gd name="T49" fmla="*/ 575 h 1041"/>
                <a:gd name="T50" fmla="*/ 1157 w 1317"/>
                <a:gd name="T51" fmla="*/ 628 h 1041"/>
                <a:gd name="T52" fmla="*/ 1110 w 1317"/>
                <a:gd name="T53" fmla="*/ 681 h 1041"/>
                <a:gd name="T54" fmla="*/ 1057 w 1317"/>
                <a:gd name="T55" fmla="*/ 732 h 1041"/>
                <a:gd name="T56" fmla="*/ 1000 w 1317"/>
                <a:gd name="T57" fmla="*/ 781 h 1041"/>
                <a:gd name="T58" fmla="*/ 940 w 1317"/>
                <a:gd name="T59" fmla="*/ 825 h 1041"/>
                <a:gd name="T60" fmla="*/ 876 w 1317"/>
                <a:gd name="T61" fmla="*/ 868 h 1041"/>
                <a:gd name="T62" fmla="*/ 810 w 1317"/>
                <a:gd name="T63" fmla="*/ 908 h 1041"/>
                <a:gd name="T64" fmla="*/ 742 w 1317"/>
                <a:gd name="T65" fmla="*/ 942 h 1041"/>
                <a:gd name="T66" fmla="*/ 674 w 1317"/>
                <a:gd name="T67" fmla="*/ 971 h 1041"/>
                <a:gd name="T68" fmla="*/ 604 w 1317"/>
                <a:gd name="T69" fmla="*/ 995 h 1041"/>
                <a:gd name="T70" fmla="*/ 536 w 1317"/>
                <a:gd name="T71" fmla="*/ 1016 h 1041"/>
                <a:gd name="T72" fmla="*/ 470 w 1317"/>
                <a:gd name="T73" fmla="*/ 1029 h 1041"/>
                <a:gd name="T74" fmla="*/ 404 w 1317"/>
                <a:gd name="T75" fmla="*/ 1037 h 1041"/>
                <a:gd name="T76" fmla="*/ 343 w 1317"/>
                <a:gd name="T77" fmla="*/ 1041 h 1041"/>
                <a:gd name="T78" fmla="*/ 283 w 1317"/>
                <a:gd name="T79" fmla="*/ 1037 h 1041"/>
                <a:gd name="T80" fmla="*/ 230 w 1317"/>
                <a:gd name="T81" fmla="*/ 1029 h 1041"/>
                <a:gd name="T82" fmla="*/ 179 w 1317"/>
                <a:gd name="T83" fmla="*/ 1016 h 1041"/>
                <a:gd name="T84" fmla="*/ 134 w 1317"/>
                <a:gd name="T85" fmla="*/ 997 h 1041"/>
                <a:gd name="T86" fmla="*/ 96 w 1317"/>
                <a:gd name="T87" fmla="*/ 971 h 1041"/>
                <a:gd name="T88" fmla="*/ 64 w 1317"/>
                <a:gd name="T89" fmla="*/ 942 h 1041"/>
                <a:gd name="T90" fmla="*/ 37 w 1317"/>
                <a:gd name="T91" fmla="*/ 908 h 1041"/>
                <a:gd name="T92" fmla="*/ 17 w 1317"/>
                <a:gd name="T93" fmla="*/ 870 h 1041"/>
                <a:gd name="T94" fmla="*/ 7 w 1317"/>
                <a:gd name="T95" fmla="*/ 827 h 1041"/>
                <a:gd name="T96" fmla="*/ 0 w 1317"/>
                <a:gd name="T97" fmla="*/ 781 h 1041"/>
                <a:gd name="T98" fmla="*/ 3 w 1317"/>
                <a:gd name="T99" fmla="*/ 732 h 1041"/>
                <a:gd name="T100" fmla="*/ 11 w 1317"/>
                <a:gd name="T101" fmla="*/ 681 h 1041"/>
                <a:gd name="T102" fmla="*/ 28 w 1317"/>
                <a:gd name="T103" fmla="*/ 630 h 1041"/>
                <a:gd name="T104" fmla="*/ 51 w 1317"/>
                <a:gd name="T105" fmla="*/ 575 h 1041"/>
                <a:gd name="T106" fmla="*/ 81 w 1317"/>
                <a:gd name="T107" fmla="*/ 522 h 1041"/>
                <a:gd name="T108" fmla="*/ 117 w 1317"/>
                <a:gd name="T109" fmla="*/ 467 h 1041"/>
                <a:gd name="T110" fmla="*/ 160 w 1317"/>
                <a:gd name="T111" fmla="*/ 414 h 1041"/>
                <a:gd name="T112" fmla="*/ 207 w 1317"/>
                <a:gd name="T113" fmla="*/ 361 h 1041"/>
                <a:gd name="T114" fmla="*/ 260 w 1317"/>
                <a:gd name="T115" fmla="*/ 310 h 1041"/>
                <a:gd name="T116" fmla="*/ 315 w 1317"/>
                <a:gd name="T117" fmla="*/ 261 h 1041"/>
                <a:gd name="T118" fmla="*/ 377 w 1317"/>
                <a:gd name="T119" fmla="*/ 216 h 1041"/>
                <a:gd name="T120" fmla="*/ 441 w 1317"/>
                <a:gd name="T121" fmla="*/ 174 h 10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17" h="1041">
                  <a:moveTo>
                    <a:pt x="441" y="174"/>
                  </a:moveTo>
                  <a:lnTo>
                    <a:pt x="506" y="134"/>
                  </a:lnTo>
                  <a:lnTo>
                    <a:pt x="574" y="100"/>
                  </a:lnTo>
                  <a:lnTo>
                    <a:pt x="643" y="70"/>
                  </a:lnTo>
                  <a:lnTo>
                    <a:pt x="711" y="47"/>
                  </a:lnTo>
                  <a:lnTo>
                    <a:pt x="781" y="26"/>
                  </a:lnTo>
                  <a:lnTo>
                    <a:pt x="847" y="13"/>
                  </a:lnTo>
                  <a:lnTo>
                    <a:pt x="910" y="4"/>
                  </a:lnTo>
                  <a:lnTo>
                    <a:pt x="974" y="0"/>
                  </a:lnTo>
                  <a:lnTo>
                    <a:pt x="1032" y="4"/>
                  </a:lnTo>
                  <a:lnTo>
                    <a:pt x="1087" y="13"/>
                  </a:lnTo>
                  <a:lnTo>
                    <a:pt x="1136" y="26"/>
                  </a:lnTo>
                  <a:lnTo>
                    <a:pt x="1180" y="45"/>
                  </a:lnTo>
                  <a:lnTo>
                    <a:pt x="1219" y="70"/>
                  </a:lnTo>
                  <a:lnTo>
                    <a:pt x="1253" y="100"/>
                  </a:lnTo>
                  <a:lnTo>
                    <a:pt x="1278" y="134"/>
                  </a:lnTo>
                  <a:lnTo>
                    <a:pt x="1297" y="172"/>
                  </a:lnTo>
                  <a:lnTo>
                    <a:pt x="1310" y="214"/>
                  </a:lnTo>
                  <a:lnTo>
                    <a:pt x="1317" y="261"/>
                  </a:lnTo>
                  <a:lnTo>
                    <a:pt x="1314" y="310"/>
                  </a:lnTo>
                  <a:lnTo>
                    <a:pt x="1304" y="359"/>
                  </a:lnTo>
                  <a:lnTo>
                    <a:pt x="1289" y="412"/>
                  </a:lnTo>
                  <a:lnTo>
                    <a:pt x="1265" y="467"/>
                  </a:lnTo>
                  <a:lnTo>
                    <a:pt x="1236" y="520"/>
                  </a:lnTo>
                  <a:lnTo>
                    <a:pt x="1200" y="575"/>
                  </a:lnTo>
                  <a:lnTo>
                    <a:pt x="1157" y="628"/>
                  </a:lnTo>
                  <a:lnTo>
                    <a:pt x="1110" y="681"/>
                  </a:lnTo>
                  <a:lnTo>
                    <a:pt x="1057" y="732"/>
                  </a:lnTo>
                  <a:lnTo>
                    <a:pt x="1000" y="781"/>
                  </a:lnTo>
                  <a:lnTo>
                    <a:pt x="940" y="825"/>
                  </a:lnTo>
                  <a:lnTo>
                    <a:pt x="876" y="868"/>
                  </a:lnTo>
                  <a:lnTo>
                    <a:pt x="810" y="908"/>
                  </a:lnTo>
                  <a:lnTo>
                    <a:pt x="742" y="942"/>
                  </a:lnTo>
                  <a:lnTo>
                    <a:pt x="674" y="971"/>
                  </a:lnTo>
                  <a:lnTo>
                    <a:pt x="604" y="995"/>
                  </a:lnTo>
                  <a:lnTo>
                    <a:pt x="536" y="1016"/>
                  </a:lnTo>
                  <a:lnTo>
                    <a:pt x="470" y="1029"/>
                  </a:lnTo>
                  <a:lnTo>
                    <a:pt x="404" y="1037"/>
                  </a:lnTo>
                  <a:lnTo>
                    <a:pt x="343" y="1041"/>
                  </a:lnTo>
                  <a:lnTo>
                    <a:pt x="283" y="1037"/>
                  </a:lnTo>
                  <a:lnTo>
                    <a:pt x="230" y="1029"/>
                  </a:lnTo>
                  <a:lnTo>
                    <a:pt x="179" y="1016"/>
                  </a:lnTo>
                  <a:lnTo>
                    <a:pt x="134" y="997"/>
                  </a:lnTo>
                  <a:lnTo>
                    <a:pt x="96" y="971"/>
                  </a:lnTo>
                  <a:lnTo>
                    <a:pt x="64" y="942"/>
                  </a:lnTo>
                  <a:lnTo>
                    <a:pt x="37" y="908"/>
                  </a:lnTo>
                  <a:lnTo>
                    <a:pt x="17" y="870"/>
                  </a:lnTo>
                  <a:lnTo>
                    <a:pt x="7" y="827"/>
                  </a:lnTo>
                  <a:lnTo>
                    <a:pt x="0" y="781"/>
                  </a:lnTo>
                  <a:lnTo>
                    <a:pt x="3" y="732"/>
                  </a:lnTo>
                  <a:lnTo>
                    <a:pt x="11" y="681"/>
                  </a:lnTo>
                  <a:lnTo>
                    <a:pt x="28" y="630"/>
                  </a:lnTo>
                  <a:lnTo>
                    <a:pt x="51" y="575"/>
                  </a:lnTo>
                  <a:lnTo>
                    <a:pt x="81" y="522"/>
                  </a:lnTo>
                  <a:lnTo>
                    <a:pt x="117" y="467"/>
                  </a:lnTo>
                  <a:lnTo>
                    <a:pt x="160" y="414"/>
                  </a:lnTo>
                  <a:lnTo>
                    <a:pt x="207" y="361"/>
                  </a:lnTo>
                  <a:lnTo>
                    <a:pt x="260" y="310"/>
                  </a:lnTo>
                  <a:lnTo>
                    <a:pt x="315" y="261"/>
                  </a:lnTo>
                  <a:lnTo>
                    <a:pt x="377" y="216"/>
                  </a:lnTo>
                  <a:lnTo>
                    <a:pt x="441" y="174"/>
                  </a:lnTo>
                </a:path>
              </a:pathLst>
            </a:cu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id-ID"/>
            </a:p>
          </p:txBody>
        </p:sp>
      </p:grpSp>
      <p:grpSp>
        <p:nvGrpSpPr>
          <p:cNvPr id="103" name="Group 88"/>
          <p:cNvGrpSpPr>
            <a:grpSpLocks noChangeAspect="1"/>
          </p:cNvGrpSpPr>
          <p:nvPr/>
        </p:nvGrpSpPr>
        <p:grpSpPr bwMode="auto">
          <a:xfrm>
            <a:off x="7375265" y="1801587"/>
            <a:ext cx="1905000" cy="996950"/>
            <a:chOff x="272" y="1372"/>
            <a:chExt cx="1831" cy="958"/>
          </a:xfrm>
        </p:grpSpPr>
        <p:sp>
          <p:nvSpPr>
            <p:cNvPr id="104" name="Rectangle 89"/>
            <p:cNvSpPr>
              <a:spLocks noChangeAspect="1" noChangeArrowheads="1"/>
            </p:cNvSpPr>
            <p:nvPr/>
          </p:nvSpPr>
          <p:spPr bwMode="auto">
            <a:xfrm>
              <a:off x="1165" y="1380"/>
              <a:ext cx="100" cy="2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id-ID" sz="1600">
                  <a:solidFill>
                    <a:srgbClr val="FF0000"/>
                  </a:solidFill>
                </a:rPr>
                <a:t>4</a:t>
              </a:r>
              <a:endParaRPr lang="en-US" altLang="id-ID" sz="1600"/>
            </a:p>
          </p:txBody>
        </p:sp>
        <p:sp>
          <p:nvSpPr>
            <p:cNvPr id="105" name="Freeform 90"/>
            <p:cNvSpPr>
              <a:spLocks noChangeAspect="1"/>
            </p:cNvSpPr>
            <p:nvPr/>
          </p:nvSpPr>
          <p:spPr bwMode="auto">
            <a:xfrm>
              <a:off x="272" y="1372"/>
              <a:ext cx="1831" cy="958"/>
            </a:xfrm>
            <a:custGeom>
              <a:avLst/>
              <a:gdLst>
                <a:gd name="T0" fmla="*/ 906 w 1831"/>
                <a:gd name="T1" fmla="*/ 25 h 958"/>
                <a:gd name="T2" fmla="*/ 1081 w 1831"/>
                <a:gd name="T3" fmla="*/ 4 h 958"/>
                <a:gd name="T4" fmla="*/ 1246 w 1831"/>
                <a:gd name="T5" fmla="*/ 0 h 958"/>
                <a:gd name="T6" fmla="*/ 1404 w 1831"/>
                <a:gd name="T7" fmla="*/ 13 h 958"/>
                <a:gd name="T8" fmla="*/ 1542 w 1831"/>
                <a:gd name="T9" fmla="*/ 42 h 958"/>
                <a:gd name="T10" fmla="*/ 1657 w 1831"/>
                <a:gd name="T11" fmla="*/ 87 h 958"/>
                <a:gd name="T12" fmla="*/ 1744 w 1831"/>
                <a:gd name="T13" fmla="*/ 146 h 958"/>
                <a:gd name="T14" fmla="*/ 1803 w 1831"/>
                <a:gd name="T15" fmla="*/ 218 h 958"/>
                <a:gd name="T16" fmla="*/ 1829 w 1831"/>
                <a:gd name="T17" fmla="*/ 299 h 958"/>
                <a:gd name="T18" fmla="*/ 1823 w 1831"/>
                <a:gd name="T19" fmla="*/ 388 h 958"/>
                <a:gd name="T20" fmla="*/ 1784 w 1831"/>
                <a:gd name="T21" fmla="*/ 477 h 958"/>
                <a:gd name="T22" fmla="*/ 1714 w 1831"/>
                <a:gd name="T23" fmla="*/ 568 h 958"/>
                <a:gd name="T24" fmla="*/ 1614 w 1831"/>
                <a:gd name="T25" fmla="*/ 657 h 958"/>
                <a:gd name="T26" fmla="*/ 1489 w 1831"/>
                <a:gd name="T27" fmla="*/ 738 h 958"/>
                <a:gd name="T28" fmla="*/ 1344 w 1831"/>
                <a:gd name="T29" fmla="*/ 810 h 958"/>
                <a:gd name="T30" fmla="*/ 1183 w 1831"/>
                <a:gd name="T31" fmla="*/ 869 h 958"/>
                <a:gd name="T32" fmla="*/ 1010 w 1831"/>
                <a:gd name="T33" fmla="*/ 914 h 958"/>
                <a:gd name="T34" fmla="*/ 838 w 1831"/>
                <a:gd name="T35" fmla="*/ 946 h 958"/>
                <a:gd name="T36" fmla="*/ 666 w 1831"/>
                <a:gd name="T37" fmla="*/ 958 h 958"/>
                <a:gd name="T38" fmla="*/ 504 w 1831"/>
                <a:gd name="T39" fmla="*/ 954 h 958"/>
                <a:gd name="T40" fmla="*/ 356 w 1831"/>
                <a:gd name="T41" fmla="*/ 933 h 958"/>
                <a:gd name="T42" fmla="*/ 228 w 1831"/>
                <a:gd name="T43" fmla="*/ 895 h 958"/>
                <a:gd name="T44" fmla="*/ 126 w 1831"/>
                <a:gd name="T45" fmla="*/ 842 h 958"/>
                <a:gd name="T46" fmla="*/ 51 w 1831"/>
                <a:gd name="T47" fmla="*/ 776 h 958"/>
                <a:gd name="T48" fmla="*/ 9 w 1831"/>
                <a:gd name="T49" fmla="*/ 700 h 958"/>
                <a:gd name="T50" fmla="*/ 0 w 1831"/>
                <a:gd name="T51" fmla="*/ 615 h 958"/>
                <a:gd name="T52" fmla="*/ 22 w 1831"/>
                <a:gd name="T53" fmla="*/ 524 h 958"/>
                <a:gd name="T54" fmla="*/ 77 w 1831"/>
                <a:gd name="T55" fmla="*/ 432 h 958"/>
                <a:gd name="T56" fmla="*/ 164 w 1831"/>
                <a:gd name="T57" fmla="*/ 343 h 958"/>
                <a:gd name="T58" fmla="*/ 277 w 1831"/>
                <a:gd name="T59" fmla="*/ 259 h 958"/>
                <a:gd name="T60" fmla="*/ 413 w 1831"/>
                <a:gd name="T61" fmla="*/ 182 h 958"/>
                <a:gd name="T62" fmla="*/ 566 w 1831"/>
                <a:gd name="T63" fmla="*/ 116 h 958"/>
                <a:gd name="T64" fmla="*/ 732 w 1831"/>
                <a:gd name="T65" fmla="*/ 63 h 9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831" h="958">
                  <a:moveTo>
                    <a:pt x="819" y="42"/>
                  </a:moveTo>
                  <a:lnTo>
                    <a:pt x="906" y="25"/>
                  </a:lnTo>
                  <a:lnTo>
                    <a:pt x="993" y="13"/>
                  </a:lnTo>
                  <a:lnTo>
                    <a:pt x="1081" y="4"/>
                  </a:lnTo>
                  <a:lnTo>
                    <a:pt x="1166" y="0"/>
                  </a:lnTo>
                  <a:lnTo>
                    <a:pt x="1246" y="0"/>
                  </a:lnTo>
                  <a:lnTo>
                    <a:pt x="1327" y="4"/>
                  </a:lnTo>
                  <a:lnTo>
                    <a:pt x="1404" y="13"/>
                  </a:lnTo>
                  <a:lnTo>
                    <a:pt x="1474" y="25"/>
                  </a:lnTo>
                  <a:lnTo>
                    <a:pt x="1542" y="42"/>
                  </a:lnTo>
                  <a:lnTo>
                    <a:pt x="1601" y="63"/>
                  </a:lnTo>
                  <a:lnTo>
                    <a:pt x="1657" y="87"/>
                  </a:lnTo>
                  <a:lnTo>
                    <a:pt x="1704" y="116"/>
                  </a:lnTo>
                  <a:lnTo>
                    <a:pt x="1744" y="146"/>
                  </a:lnTo>
                  <a:lnTo>
                    <a:pt x="1778" y="182"/>
                  </a:lnTo>
                  <a:lnTo>
                    <a:pt x="1803" y="218"/>
                  </a:lnTo>
                  <a:lnTo>
                    <a:pt x="1820" y="259"/>
                  </a:lnTo>
                  <a:lnTo>
                    <a:pt x="1829" y="299"/>
                  </a:lnTo>
                  <a:lnTo>
                    <a:pt x="1831" y="343"/>
                  </a:lnTo>
                  <a:lnTo>
                    <a:pt x="1823" y="388"/>
                  </a:lnTo>
                  <a:lnTo>
                    <a:pt x="1808" y="432"/>
                  </a:lnTo>
                  <a:lnTo>
                    <a:pt x="1784" y="477"/>
                  </a:lnTo>
                  <a:lnTo>
                    <a:pt x="1752" y="524"/>
                  </a:lnTo>
                  <a:lnTo>
                    <a:pt x="1714" y="568"/>
                  </a:lnTo>
                  <a:lnTo>
                    <a:pt x="1667" y="613"/>
                  </a:lnTo>
                  <a:lnTo>
                    <a:pt x="1614" y="657"/>
                  </a:lnTo>
                  <a:lnTo>
                    <a:pt x="1555" y="698"/>
                  </a:lnTo>
                  <a:lnTo>
                    <a:pt x="1489" y="738"/>
                  </a:lnTo>
                  <a:lnTo>
                    <a:pt x="1419" y="774"/>
                  </a:lnTo>
                  <a:lnTo>
                    <a:pt x="1344" y="810"/>
                  </a:lnTo>
                  <a:lnTo>
                    <a:pt x="1263" y="842"/>
                  </a:lnTo>
                  <a:lnTo>
                    <a:pt x="1183" y="869"/>
                  </a:lnTo>
                  <a:lnTo>
                    <a:pt x="1098" y="895"/>
                  </a:lnTo>
                  <a:lnTo>
                    <a:pt x="1010" y="914"/>
                  </a:lnTo>
                  <a:lnTo>
                    <a:pt x="925" y="931"/>
                  </a:lnTo>
                  <a:lnTo>
                    <a:pt x="838" y="946"/>
                  </a:lnTo>
                  <a:lnTo>
                    <a:pt x="751" y="954"/>
                  </a:lnTo>
                  <a:lnTo>
                    <a:pt x="666" y="958"/>
                  </a:lnTo>
                  <a:lnTo>
                    <a:pt x="583" y="958"/>
                  </a:lnTo>
                  <a:lnTo>
                    <a:pt x="504" y="954"/>
                  </a:lnTo>
                  <a:lnTo>
                    <a:pt x="428" y="946"/>
                  </a:lnTo>
                  <a:lnTo>
                    <a:pt x="356" y="933"/>
                  </a:lnTo>
                  <a:lnTo>
                    <a:pt x="290" y="916"/>
                  </a:lnTo>
                  <a:lnTo>
                    <a:pt x="228" y="895"/>
                  </a:lnTo>
                  <a:lnTo>
                    <a:pt x="175" y="869"/>
                  </a:lnTo>
                  <a:lnTo>
                    <a:pt x="126" y="842"/>
                  </a:lnTo>
                  <a:lnTo>
                    <a:pt x="86" y="810"/>
                  </a:lnTo>
                  <a:lnTo>
                    <a:pt x="51" y="776"/>
                  </a:lnTo>
                  <a:lnTo>
                    <a:pt x="26" y="738"/>
                  </a:lnTo>
                  <a:lnTo>
                    <a:pt x="9" y="700"/>
                  </a:lnTo>
                  <a:lnTo>
                    <a:pt x="0" y="657"/>
                  </a:lnTo>
                  <a:lnTo>
                    <a:pt x="0" y="615"/>
                  </a:lnTo>
                  <a:lnTo>
                    <a:pt x="7" y="570"/>
                  </a:lnTo>
                  <a:lnTo>
                    <a:pt x="22" y="524"/>
                  </a:lnTo>
                  <a:lnTo>
                    <a:pt x="47" y="479"/>
                  </a:lnTo>
                  <a:lnTo>
                    <a:pt x="77" y="432"/>
                  </a:lnTo>
                  <a:lnTo>
                    <a:pt x="117" y="388"/>
                  </a:lnTo>
                  <a:lnTo>
                    <a:pt x="164" y="343"/>
                  </a:lnTo>
                  <a:lnTo>
                    <a:pt x="217" y="301"/>
                  </a:lnTo>
                  <a:lnTo>
                    <a:pt x="277" y="259"/>
                  </a:lnTo>
                  <a:lnTo>
                    <a:pt x="341" y="220"/>
                  </a:lnTo>
                  <a:lnTo>
                    <a:pt x="413" y="182"/>
                  </a:lnTo>
                  <a:lnTo>
                    <a:pt x="487" y="148"/>
                  </a:lnTo>
                  <a:lnTo>
                    <a:pt x="566" y="116"/>
                  </a:lnTo>
                  <a:lnTo>
                    <a:pt x="649" y="89"/>
                  </a:lnTo>
                  <a:lnTo>
                    <a:pt x="732" y="63"/>
                  </a:lnTo>
                  <a:lnTo>
                    <a:pt x="819" y="42"/>
                  </a:lnTo>
                </a:path>
              </a:pathLst>
            </a:cu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id-ID"/>
            </a:p>
          </p:txBody>
        </p:sp>
      </p:grpSp>
      <p:grpSp>
        <p:nvGrpSpPr>
          <p:cNvPr id="106" name="Group 91"/>
          <p:cNvGrpSpPr>
            <a:grpSpLocks noChangeAspect="1"/>
          </p:cNvGrpSpPr>
          <p:nvPr/>
        </p:nvGrpSpPr>
        <p:grpSpPr bwMode="auto">
          <a:xfrm>
            <a:off x="2341303" y="1779362"/>
            <a:ext cx="1990725" cy="1808634"/>
            <a:chOff x="471" y="1117"/>
            <a:chExt cx="1935" cy="1757"/>
          </a:xfrm>
        </p:grpSpPr>
        <p:sp>
          <p:nvSpPr>
            <p:cNvPr id="107" name="Freeform 92"/>
            <p:cNvSpPr>
              <a:spLocks noChangeAspect="1"/>
            </p:cNvSpPr>
            <p:nvPr/>
          </p:nvSpPr>
          <p:spPr bwMode="auto">
            <a:xfrm>
              <a:off x="1072" y="1810"/>
              <a:ext cx="89" cy="87"/>
            </a:xfrm>
            <a:custGeom>
              <a:avLst/>
              <a:gdLst>
                <a:gd name="T0" fmla="*/ 0 w 89"/>
                <a:gd name="T1" fmla="*/ 43 h 87"/>
                <a:gd name="T2" fmla="*/ 4 w 89"/>
                <a:gd name="T3" fmla="*/ 26 h 87"/>
                <a:gd name="T4" fmla="*/ 13 w 89"/>
                <a:gd name="T5" fmla="*/ 11 h 87"/>
                <a:gd name="T6" fmla="*/ 28 w 89"/>
                <a:gd name="T7" fmla="*/ 2 h 87"/>
                <a:gd name="T8" fmla="*/ 43 w 89"/>
                <a:gd name="T9" fmla="*/ 0 h 87"/>
                <a:gd name="T10" fmla="*/ 61 w 89"/>
                <a:gd name="T11" fmla="*/ 2 h 87"/>
                <a:gd name="T12" fmla="*/ 76 w 89"/>
                <a:gd name="T13" fmla="*/ 11 h 87"/>
                <a:gd name="T14" fmla="*/ 84 w 89"/>
                <a:gd name="T15" fmla="*/ 26 h 87"/>
                <a:gd name="T16" fmla="*/ 89 w 89"/>
                <a:gd name="T17" fmla="*/ 43 h 87"/>
                <a:gd name="T18" fmla="*/ 84 w 89"/>
                <a:gd name="T19" fmla="*/ 61 h 87"/>
                <a:gd name="T20" fmla="*/ 76 w 89"/>
                <a:gd name="T21" fmla="*/ 74 h 87"/>
                <a:gd name="T22" fmla="*/ 61 w 89"/>
                <a:gd name="T23" fmla="*/ 84 h 87"/>
                <a:gd name="T24" fmla="*/ 43 w 89"/>
                <a:gd name="T25" fmla="*/ 87 h 87"/>
                <a:gd name="T26" fmla="*/ 28 w 89"/>
                <a:gd name="T27" fmla="*/ 84 h 87"/>
                <a:gd name="T28" fmla="*/ 13 w 89"/>
                <a:gd name="T29" fmla="*/ 74 h 87"/>
                <a:gd name="T30" fmla="*/ 4 w 89"/>
                <a:gd name="T31" fmla="*/ 61 h 87"/>
                <a:gd name="T32" fmla="*/ 0 w 89"/>
                <a:gd name="T33" fmla="*/ 43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9" h="87">
                  <a:moveTo>
                    <a:pt x="0" y="43"/>
                  </a:moveTo>
                  <a:lnTo>
                    <a:pt x="4" y="26"/>
                  </a:lnTo>
                  <a:lnTo>
                    <a:pt x="13" y="11"/>
                  </a:lnTo>
                  <a:lnTo>
                    <a:pt x="28" y="2"/>
                  </a:lnTo>
                  <a:lnTo>
                    <a:pt x="43" y="0"/>
                  </a:lnTo>
                  <a:lnTo>
                    <a:pt x="61" y="2"/>
                  </a:lnTo>
                  <a:lnTo>
                    <a:pt x="76" y="11"/>
                  </a:lnTo>
                  <a:lnTo>
                    <a:pt x="84" y="26"/>
                  </a:lnTo>
                  <a:lnTo>
                    <a:pt x="89" y="43"/>
                  </a:lnTo>
                  <a:lnTo>
                    <a:pt x="84" y="61"/>
                  </a:lnTo>
                  <a:lnTo>
                    <a:pt x="76" y="74"/>
                  </a:lnTo>
                  <a:lnTo>
                    <a:pt x="61" y="84"/>
                  </a:lnTo>
                  <a:lnTo>
                    <a:pt x="43" y="87"/>
                  </a:lnTo>
                  <a:lnTo>
                    <a:pt x="28" y="84"/>
                  </a:lnTo>
                  <a:lnTo>
                    <a:pt x="13" y="74"/>
                  </a:lnTo>
                  <a:lnTo>
                    <a:pt x="4" y="61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1A1A1A"/>
            </a:solidFill>
            <a:ln w="317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id-ID"/>
            </a:p>
          </p:txBody>
        </p:sp>
        <p:sp>
          <p:nvSpPr>
            <p:cNvPr id="108" name="Freeform 93"/>
            <p:cNvSpPr>
              <a:spLocks noChangeAspect="1"/>
            </p:cNvSpPr>
            <p:nvPr/>
          </p:nvSpPr>
          <p:spPr bwMode="auto">
            <a:xfrm>
              <a:off x="1894" y="1169"/>
              <a:ext cx="89" cy="86"/>
            </a:xfrm>
            <a:custGeom>
              <a:avLst/>
              <a:gdLst>
                <a:gd name="T0" fmla="*/ 0 w 89"/>
                <a:gd name="T1" fmla="*/ 43 h 86"/>
                <a:gd name="T2" fmla="*/ 4 w 89"/>
                <a:gd name="T3" fmla="*/ 26 h 86"/>
                <a:gd name="T4" fmla="*/ 13 w 89"/>
                <a:gd name="T5" fmla="*/ 13 h 86"/>
                <a:gd name="T6" fmla="*/ 28 w 89"/>
                <a:gd name="T7" fmla="*/ 2 h 86"/>
                <a:gd name="T8" fmla="*/ 45 w 89"/>
                <a:gd name="T9" fmla="*/ 0 h 86"/>
                <a:gd name="T10" fmla="*/ 61 w 89"/>
                <a:gd name="T11" fmla="*/ 2 h 86"/>
                <a:gd name="T12" fmla="*/ 76 w 89"/>
                <a:gd name="T13" fmla="*/ 13 h 86"/>
                <a:gd name="T14" fmla="*/ 84 w 89"/>
                <a:gd name="T15" fmla="*/ 26 h 86"/>
                <a:gd name="T16" fmla="*/ 89 w 89"/>
                <a:gd name="T17" fmla="*/ 43 h 86"/>
                <a:gd name="T18" fmla="*/ 84 w 89"/>
                <a:gd name="T19" fmla="*/ 60 h 86"/>
                <a:gd name="T20" fmla="*/ 76 w 89"/>
                <a:gd name="T21" fmla="*/ 73 h 86"/>
                <a:gd name="T22" fmla="*/ 61 w 89"/>
                <a:gd name="T23" fmla="*/ 84 h 86"/>
                <a:gd name="T24" fmla="*/ 45 w 89"/>
                <a:gd name="T25" fmla="*/ 86 h 86"/>
                <a:gd name="T26" fmla="*/ 28 w 89"/>
                <a:gd name="T27" fmla="*/ 84 h 86"/>
                <a:gd name="T28" fmla="*/ 13 w 89"/>
                <a:gd name="T29" fmla="*/ 73 h 86"/>
                <a:gd name="T30" fmla="*/ 4 w 89"/>
                <a:gd name="T31" fmla="*/ 60 h 86"/>
                <a:gd name="T32" fmla="*/ 0 w 89"/>
                <a:gd name="T33" fmla="*/ 4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9" h="86">
                  <a:moveTo>
                    <a:pt x="0" y="43"/>
                  </a:moveTo>
                  <a:lnTo>
                    <a:pt x="4" y="26"/>
                  </a:lnTo>
                  <a:lnTo>
                    <a:pt x="13" y="13"/>
                  </a:lnTo>
                  <a:lnTo>
                    <a:pt x="28" y="2"/>
                  </a:lnTo>
                  <a:lnTo>
                    <a:pt x="45" y="0"/>
                  </a:lnTo>
                  <a:lnTo>
                    <a:pt x="61" y="2"/>
                  </a:lnTo>
                  <a:lnTo>
                    <a:pt x="76" y="13"/>
                  </a:lnTo>
                  <a:lnTo>
                    <a:pt x="84" y="26"/>
                  </a:lnTo>
                  <a:lnTo>
                    <a:pt x="89" y="43"/>
                  </a:lnTo>
                  <a:lnTo>
                    <a:pt x="84" y="60"/>
                  </a:lnTo>
                  <a:lnTo>
                    <a:pt x="76" y="73"/>
                  </a:lnTo>
                  <a:lnTo>
                    <a:pt x="61" y="84"/>
                  </a:lnTo>
                  <a:lnTo>
                    <a:pt x="45" y="86"/>
                  </a:lnTo>
                  <a:lnTo>
                    <a:pt x="28" y="84"/>
                  </a:lnTo>
                  <a:lnTo>
                    <a:pt x="13" y="73"/>
                  </a:lnTo>
                  <a:lnTo>
                    <a:pt x="4" y="60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1A1A1A"/>
            </a:solidFill>
            <a:ln w="317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id-ID"/>
            </a:p>
          </p:txBody>
        </p:sp>
        <p:sp>
          <p:nvSpPr>
            <p:cNvPr id="109" name="Freeform 94"/>
            <p:cNvSpPr>
              <a:spLocks noChangeAspect="1"/>
            </p:cNvSpPr>
            <p:nvPr/>
          </p:nvSpPr>
          <p:spPr bwMode="auto">
            <a:xfrm>
              <a:off x="1295" y="2683"/>
              <a:ext cx="89" cy="88"/>
            </a:xfrm>
            <a:custGeom>
              <a:avLst/>
              <a:gdLst>
                <a:gd name="T0" fmla="*/ 0 w 89"/>
                <a:gd name="T1" fmla="*/ 45 h 88"/>
                <a:gd name="T2" fmla="*/ 4 w 89"/>
                <a:gd name="T3" fmla="*/ 28 h 88"/>
                <a:gd name="T4" fmla="*/ 13 w 89"/>
                <a:gd name="T5" fmla="*/ 12 h 88"/>
                <a:gd name="T6" fmla="*/ 28 w 89"/>
                <a:gd name="T7" fmla="*/ 4 h 88"/>
                <a:gd name="T8" fmla="*/ 45 w 89"/>
                <a:gd name="T9" fmla="*/ 0 h 88"/>
                <a:gd name="T10" fmla="*/ 60 w 89"/>
                <a:gd name="T11" fmla="*/ 4 h 88"/>
                <a:gd name="T12" fmla="*/ 76 w 89"/>
                <a:gd name="T13" fmla="*/ 12 h 88"/>
                <a:gd name="T14" fmla="*/ 86 w 89"/>
                <a:gd name="T15" fmla="*/ 28 h 88"/>
                <a:gd name="T16" fmla="*/ 89 w 89"/>
                <a:gd name="T17" fmla="*/ 45 h 88"/>
                <a:gd name="T18" fmla="*/ 86 w 89"/>
                <a:gd name="T19" fmla="*/ 62 h 88"/>
                <a:gd name="T20" fmla="*/ 76 w 89"/>
                <a:gd name="T21" fmla="*/ 75 h 88"/>
                <a:gd name="T22" fmla="*/ 60 w 89"/>
                <a:gd name="T23" fmla="*/ 86 h 88"/>
                <a:gd name="T24" fmla="*/ 45 w 89"/>
                <a:gd name="T25" fmla="*/ 88 h 88"/>
                <a:gd name="T26" fmla="*/ 28 w 89"/>
                <a:gd name="T27" fmla="*/ 86 h 88"/>
                <a:gd name="T28" fmla="*/ 13 w 89"/>
                <a:gd name="T29" fmla="*/ 75 h 88"/>
                <a:gd name="T30" fmla="*/ 4 w 89"/>
                <a:gd name="T31" fmla="*/ 62 h 88"/>
                <a:gd name="T32" fmla="*/ 0 w 89"/>
                <a:gd name="T33" fmla="*/ 45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9" h="88">
                  <a:moveTo>
                    <a:pt x="0" y="45"/>
                  </a:moveTo>
                  <a:lnTo>
                    <a:pt x="4" y="28"/>
                  </a:lnTo>
                  <a:lnTo>
                    <a:pt x="13" y="12"/>
                  </a:lnTo>
                  <a:lnTo>
                    <a:pt x="28" y="4"/>
                  </a:lnTo>
                  <a:lnTo>
                    <a:pt x="45" y="0"/>
                  </a:lnTo>
                  <a:lnTo>
                    <a:pt x="60" y="4"/>
                  </a:lnTo>
                  <a:lnTo>
                    <a:pt x="76" y="12"/>
                  </a:lnTo>
                  <a:lnTo>
                    <a:pt x="86" y="28"/>
                  </a:lnTo>
                  <a:lnTo>
                    <a:pt x="89" y="45"/>
                  </a:lnTo>
                  <a:lnTo>
                    <a:pt x="86" y="62"/>
                  </a:lnTo>
                  <a:lnTo>
                    <a:pt x="76" y="75"/>
                  </a:lnTo>
                  <a:lnTo>
                    <a:pt x="60" y="86"/>
                  </a:lnTo>
                  <a:lnTo>
                    <a:pt x="45" y="88"/>
                  </a:lnTo>
                  <a:lnTo>
                    <a:pt x="28" y="86"/>
                  </a:lnTo>
                  <a:lnTo>
                    <a:pt x="13" y="75"/>
                  </a:lnTo>
                  <a:lnTo>
                    <a:pt x="4" y="62"/>
                  </a:lnTo>
                  <a:lnTo>
                    <a:pt x="0" y="45"/>
                  </a:lnTo>
                  <a:close/>
                </a:path>
              </a:pathLst>
            </a:custGeom>
            <a:solidFill>
              <a:srgbClr val="1A1A1A"/>
            </a:solidFill>
            <a:ln w="317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id-ID"/>
            </a:p>
          </p:txBody>
        </p:sp>
        <p:sp>
          <p:nvSpPr>
            <p:cNvPr id="110" name="Freeform 95"/>
            <p:cNvSpPr>
              <a:spLocks noChangeAspect="1"/>
            </p:cNvSpPr>
            <p:nvPr/>
          </p:nvSpPr>
          <p:spPr bwMode="auto">
            <a:xfrm>
              <a:off x="471" y="1683"/>
              <a:ext cx="88" cy="88"/>
            </a:xfrm>
            <a:custGeom>
              <a:avLst/>
              <a:gdLst>
                <a:gd name="T0" fmla="*/ 0 w 88"/>
                <a:gd name="T1" fmla="*/ 45 h 88"/>
                <a:gd name="T2" fmla="*/ 4 w 88"/>
                <a:gd name="T3" fmla="*/ 28 h 88"/>
                <a:gd name="T4" fmla="*/ 13 w 88"/>
                <a:gd name="T5" fmla="*/ 13 h 88"/>
                <a:gd name="T6" fmla="*/ 28 w 88"/>
                <a:gd name="T7" fmla="*/ 4 h 88"/>
                <a:gd name="T8" fmla="*/ 45 w 88"/>
                <a:gd name="T9" fmla="*/ 0 h 88"/>
                <a:gd name="T10" fmla="*/ 60 w 88"/>
                <a:gd name="T11" fmla="*/ 4 h 88"/>
                <a:gd name="T12" fmla="*/ 75 w 88"/>
                <a:gd name="T13" fmla="*/ 13 h 88"/>
                <a:gd name="T14" fmla="*/ 84 w 88"/>
                <a:gd name="T15" fmla="*/ 28 h 88"/>
                <a:gd name="T16" fmla="*/ 88 w 88"/>
                <a:gd name="T17" fmla="*/ 45 h 88"/>
                <a:gd name="T18" fmla="*/ 84 w 88"/>
                <a:gd name="T19" fmla="*/ 60 h 88"/>
                <a:gd name="T20" fmla="*/ 75 w 88"/>
                <a:gd name="T21" fmla="*/ 75 h 88"/>
                <a:gd name="T22" fmla="*/ 60 w 88"/>
                <a:gd name="T23" fmla="*/ 86 h 88"/>
                <a:gd name="T24" fmla="*/ 45 w 88"/>
                <a:gd name="T25" fmla="*/ 88 h 88"/>
                <a:gd name="T26" fmla="*/ 28 w 88"/>
                <a:gd name="T27" fmla="*/ 86 h 88"/>
                <a:gd name="T28" fmla="*/ 13 w 88"/>
                <a:gd name="T29" fmla="*/ 75 h 88"/>
                <a:gd name="T30" fmla="*/ 4 w 88"/>
                <a:gd name="T31" fmla="*/ 60 h 88"/>
                <a:gd name="T32" fmla="*/ 0 w 88"/>
                <a:gd name="T33" fmla="*/ 45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8" h="88">
                  <a:moveTo>
                    <a:pt x="0" y="45"/>
                  </a:moveTo>
                  <a:lnTo>
                    <a:pt x="4" y="28"/>
                  </a:lnTo>
                  <a:lnTo>
                    <a:pt x="13" y="13"/>
                  </a:lnTo>
                  <a:lnTo>
                    <a:pt x="28" y="4"/>
                  </a:lnTo>
                  <a:lnTo>
                    <a:pt x="45" y="0"/>
                  </a:lnTo>
                  <a:lnTo>
                    <a:pt x="60" y="4"/>
                  </a:lnTo>
                  <a:lnTo>
                    <a:pt x="75" y="13"/>
                  </a:lnTo>
                  <a:lnTo>
                    <a:pt x="84" y="28"/>
                  </a:lnTo>
                  <a:lnTo>
                    <a:pt x="88" y="45"/>
                  </a:lnTo>
                  <a:lnTo>
                    <a:pt x="84" y="60"/>
                  </a:lnTo>
                  <a:lnTo>
                    <a:pt x="75" y="75"/>
                  </a:lnTo>
                  <a:lnTo>
                    <a:pt x="60" y="86"/>
                  </a:lnTo>
                  <a:lnTo>
                    <a:pt x="45" y="88"/>
                  </a:lnTo>
                  <a:lnTo>
                    <a:pt x="28" y="86"/>
                  </a:lnTo>
                  <a:lnTo>
                    <a:pt x="13" y="75"/>
                  </a:lnTo>
                  <a:lnTo>
                    <a:pt x="4" y="60"/>
                  </a:lnTo>
                  <a:lnTo>
                    <a:pt x="0" y="45"/>
                  </a:lnTo>
                  <a:close/>
                </a:path>
              </a:pathLst>
            </a:custGeom>
            <a:solidFill>
              <a:srgbClr val="1A1A1A"/>
            </a:solidFill>
            <a:ln w="317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id-ID"/>
            </a:p>
          </p:txBody>
        </p:sp>
        <p:sp>
          <p:nvSpPr>
            <p:cNvPr id="111" name="Freeform 96"/>
            <p:cNvSpPr>
              <a:spLocks noChangeAspect="1"/>
            </p:cNvSpPr>
            <p:nvPr/>
          </p:nvSpPr>
          <p:spPr bwMode="auto">
            <a:xfrm>
              <a:off x="1652" y="2117"/>
              <a:ext cx="88" cy="88"/>
            </a:xfrm>
            <a:custGeom>
              <a:avLst/>
              <a:gdLst>
                <a:gd name="T0" fmla="*/ 0 w 88"/>
                <a:gd name="T1" fmla="*/ 45 h 88"/>
                <a:gd name="T2" fmla="*/ 2 w 88"/>
                <a:gd name="T3" fmla="*/ 28 h 88"/>
                <a:gd name="T4" fmla="*/ 13 w 88"/>
                <a:gd name="T5" fmla="*/ 13 h 88"/>
                <a:gd name="T6" fmla="*/ 26 w 88"/>
                <a:gd name="T7" fmla="*/ 4 h 88"/>
                <a:gd name="T8" fmla="*/ 43 w 88"/>
                <a:gd name="T9" fmla="*/ 0 h 88"/>
                <a:gd name="T10" fmla="*/ 60 w 88"/>
                <a:gd name="T11" fmla="*/ 4 h 88"/>
                <a:gd name="T12" fmla="*/ 75 w 88"/>
                <a:gd name="T13" fmla="*/ 13 h 88"/>
                <a:gd name="T14" fmla="*/ 84 w 88"/>
                <a:gd name="T15" fmla="*/ 28 h 88"/>
                <a:gd name="T16" fmla="*/ 88 w 88"/>
                <a:gd name="T17" fmla="*/ 45 h 88"/>
                <a:gd name="T18" fmla="*/ 84 w 88"/>
                <a:gd name="T19" fmla="*/ 62 h 88"/>
                <a:gd name="T20" fmla="*/ 75 w 88"/>
                <a:gd name="T21" fmla="*/ 75 h 88"/>
                <a:gd name="T22" fmla="*/ 60 w 88"/>
                <a:gd name="T23" fmla="*/ 86 h 88"/>
                <a:gd name="T24" fmla="*/ 43 w 88"/>
                <a:gd name="T25" fmla="*/ 88 h 88"/>
                <a:gd name="T26" fmla="*/ 26 w 88"/>
                <a:gd name="T27" fmla="*/ 86 h 88"/>
                <a:gd name="T28" fmla="*/ 13 w 88"/>
                <a:gd name="T29" fmla="*/ 75 h 88"/>
                <a:gd name="T30" fmla="*/ 2 w 88"/>
                <a:gd name="T31" fmla="*/ 62 h 88"/>
                <a:gd name="T32" fmla="*/ 0 w 88"/>
                <a:gd name="T33" fmla="*/ 45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8" h="88">
                  <a:moveTo>
                    <a:pt x="0" y="45"/>
                  </a:moveTo>
                  <a:lnTo>
                    <a:pt x="2" y="28"/>
                  </a:lnTo>
                  <a:lnTo>
                    <a:pt x="13" y="13"/>
                  </a:lnTo>
                  <a:lnTo>
                    <a:pt x="26" y="4"/>
                  </a:lnTo>
                  <a:lnTo>
                    <a:pt x="43" y="0"/>
                  </a:lnTo>
                  <a:lnTo>
                    <a:pt x="60" y="4"/>
                  </a:lnTo>
                  <a:lnTo>
                    <a:pt x="75" y="13"/>
                  </a:lnTo>
                  <a:lnTo>
                    <a:pt x="84" y="28"/>
                  </a:lnTo>
                  <a:lnTo>
                    <a:pt x="88" y="45"/>
                  </a:lnTo>
                  <a:lnTo>
                    <a:pt x="84" y="62"/>
                  </a:lnTo>
                  <a:lnTo>
                    <a:pt x="75" y="75"/>
                  </a:lnTo>
                  <a:lnTo>
                    <a:pt x="60" y="86"/>
                  </a:lnTo>
                  <a:lnTo>
                    <a:pt x="43" y="88"/>
                  </a:lnTo>
                  <a:lnTo>
                    <a:pt x="26" y="86"/>
                  </a:lnTo>
                  <a:lnTo>
                    <a:pt x="13" y="75"/>
                  </a:lnTo>
                  <a:lnTo>
                    <a:pt x="2" y="62"/>
                  </a:lnTo>
                  <a:lnTo>
                    <a:pt x="0" y="45"/>
                  </a:lnTo>
                  <a:close/>
                </a:path>
              </a:pathLst>
            </a:custGeom>
            <a:solidFill>
              <a:srgbClr val="1A1A1A"/>
            </a:solidFill>
            <a:ln w="317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id-ID"/>
            </a:p>
          </p:txBody>
        </p:sp>
        <p:sp>
          <p:nvSpPr>
            <p:cNvPr id="112" name="Freeform 97"/>
            <p:cNvSpPr>
              <a:spLocks noChangeAspect="1"/>
            </p:cNvSpPr>
            <p:nvPr/>
          </p:nvSpPr>
          <p:spPr bwMode="auto">
            <a:xfrm>
              <a:off x="2134" y="2177"/>
              <a:ext cx="89" cy="89"/>
            </a:xfrm>
            <a:custGeom>
              <a:avLst/>
              <a:gdLst>
                <a:gd name="T0" fmla="*/ 0 w 89"/>
                <a:gd name="T1" fmla="*/ 43 h 89"/>
                <a:gd name="T2" fmla="*/ 4 w 89"/>
                <a:gd name="T3" fmla="*/ 26 h 89"/>
                <a:gd name="T4" fmla="*/ 13 w 89"/>
                <a:gd name="T5" fmla="*/ 13 h 89"/>
                <a:gd name="T6" fmla="*/ 28 w 89"/>
                <a:gd name="T7" fmla="*/ 2 h 89"/>
                <a:gd name="T8" fmla="*/ 46 w 89"/>
                <a:gd name="T9" fmla="*/ 0 h 89"/>
                <a:gd name="T10" fmla="*/ 63 w 89"/>
                <a:gd name="T11" fmla="*/ 2 h 89"/>
                <a:gd name="T12" fmla="*/ 76 w 89"/>
                <a:gd name="T13" fmla="*/ 13 h 89"/>
                <a:gd name="T14" fmla="*/ 87 w 89"/>
                <a:gd name="T15" fmla="*/ 26 h 89"/>
                <a:gd name="T16" fmla="*/ 89 w 89"/>
                <a:gd name="T17" fmla="*/ 43 h 89"/>
                <a:gd name="T18" fmla="*/ 87 w 89"/>
                <a:gd name="T19" fmla="*/ 61 h 89"/>
                <a:gd name="T20" fmla="*/ 76 w 89"/>
                <a:gd name="T21" fmla="*/ 76 h 89"/>
                <a:gd name="T22" fmla="*/ 63 w 89"/>
                <a:gd name="T23" fmla="*/ 84 h 89"/>
                <a:gd name="T24" fmla="*/ 46 w 89"/>
                <a:gd name="T25" fmla="*/ 89 h 89"/>
                <a:gd name="T26" fmla="*/ 28 w 89"/>
                <a:gd name="T27" fmla="*/ 84 h 89"/>
                <a:gd name="T28" fmla="*/ 13 w 89"/>
                <a:gd name="T29" fmla="*/ 76 h 89"/>
                <a:gd name="T30" fmla="*/ 4 w 89"/>
                <a:gd name="T31" fmla="*/ 61 h 89"/>
                <a:gd name="T32" fmla="*/ 0 w 89"/>
                <a:gd name="T33" fmla="*/ 43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9" h="89">
                  <a:moveTo>
                    <a:pt x="0" y="43"/>
                  </a:moveTo>
                  <a:lnTo>
                    <a:pt x="4" y="26"/>
                  </a:lnTo>
                  <a:lnTo>
                    <a:pt x="13" y="13"/>
                  </a:lnTo>
                  <a:lnTo>
                    <a:pt x="28" y="2"/>
                  </a:lnTo>
                  <a:lnTo>
                    <a:pt x="46" y="0"/>
                  </a:lnTo>
                  <a:lnTo>
                    <a:pt x="63" y="2"/>
                  </a:lnTo>
                  <a:lnTo>
                    <a:pt x="76" y="13"/>
                  </a:lnTo>
                  <a:lnTo>
                    <a:pt x="87" y="26"/>
                  </a:lnTo>
                  <a:lnTo>
                    <a:pt x="89" y="43"/>
                  </a:lnTo>
                  <a:lnTo>
                    <a:pt x="87" y="61"/>
                  </a:lnTo>
                  <a:lnTo>
                    <a:pt x="76" y="76"/>
                  </a:lnTo>
                  <a:lnTo>
                    <a:pt x="63" y="84"/>
                  </a:lnTo>
                  <a:lnTo>
                    <a:pt x="46" y="89"/>
                  </a:lnTo>
                  <a:lnTo>
                    <a:pt x="28" y="84"/>
                  </a:lnTo>
                  <a:lnTo>
                    <a:pt x="13" y="76"/>
                  </a:lnTo>
                  <a:lnTo>
                    <a:pt x="4" y="61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1A1A1A"/>
            </a:solidFill>
            <a:ln w="317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id-ID"/>
            </a:p>
          </p:txBody>
        </p:sp>
        <p:sp>
          <p:nvSpPr>
            <p:cNvPr id="113" name="Rectangle 98"/>
            <p:cNvSpPr>
              <a:spLocks noChangeAspect="1" noChangeArrowheads="1"/>
            </p:cNvSpPr>
            <p:nvPr/>
          </p:nvSpPr>
          <p:spPr bwMode="auto">
            <a:xfrm>
              <a:off x="2033" y="1117"/>
              <a:ext cx="100" cy="2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id-ID" sz="1600">
                  <a:solidFill>
                    <a:srgbClr val="000000"/>
                  </a:solidFill>
                  <a:latin typeface="Times New Roman" pitchFamily="18" charset="0"/>
                </a:rPr>
                <a:t>1</a:t>
              </a:r>
              <a:endParaRPr lang="en-US" altLang="id-ID" sz="1600"/>
            </a:p>
          </p:txBody>
        </p:sp>
        <p:sp>
          <p:nvSpPr>
            <p:cNvPr id="114" name="Rectangle 99"/>
            <p:cNvSpPr>
              <a:spLocks noChangeAspect="1" noChangeArrowheads="1"/>
            </p:cNvSpPr>
            <p:nvPr/>
          </p:nvSpPr>
          <p:spPr bwMode="auto">
            <a:xfrm>
              <a:off x="1256" y="1765"/>
              <a:ext cx="99" cy="2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id-ID" sz="1600">
                  <a:solidFill>
                    <a:srgbClr val="000000"/>
                  </a:solidFill>
                  <a:latin typeface="Times New Roman" pitchFamily="18" charset="0"/>
                </a:rPr>
                <a:t>2</a:t>
              </a:r>
              <a:endParaRPr lang="en-US" altLang="id-ID" sz="1600"/>
            </a:p>
          </p:txBody>
        </p:sp>
        <p:sp>
          <p:nvSpPr>
            <p:cNvPr id="115" name="Rectangle 100"/>
            <p:cNvSpPr>
              <a:spLocks noChangeAspect="1" noChangeArrowheads="1"/>
            </p:cNvSpPr>
            <p:nvPr/>
          </p:nvSpPr>
          <p:spPr bwMode="auto">
            <a:xfrm>
              <a:off x="1810" y="2069"/>
              <a:ext cx="99" cy="2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id-ID" sz="1600">
                  <a:solidFill>
                    <a:srgbClr val="000000"/>
                  </a:solidFill>
                  <a:latin typeface="Times New Roman" pitchFamily="18" charset="0"/>
                </a:rPr>
                <a:t>3</a:t>
              </a:r>
              <a:endParaRPr lang="en-US" altLang="id-ID" sz="1600"/>
            </a:p>
          </p:txBody>
        </p:sp>
        <p:sp>
          <p:nvSpPr>
            <p:cNvPr id="116" name="Rectangle 101"/>
            <p:cNvSpPr>
              <a:spLocks noChangeAspect="1" noChangeArrowheads="1"/>
            </p:cNvSpPr>
            <p:nvPr/>
          </p:nvSpPr>
          <p:spPr bwMode="auto">
            <a:xfrm>
              <a:off x="1422" y="2635"/>
              <a:ext cx="100" cy="2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id-ID" sz="1600">
                  <a:solidFill>
                    <a:srgbClr val="000000"/>
                  </a:solidFill>
                  <a:latin typeface="Times New Roman" pitchFamily="18" charset="0"/>
                </a:rPr>
                <a:t>4</a:t>
              </a:r>
              <a:endParaRPr lang="en-US" altLang="id-ID" sz="1600"/>
            </a:p>
          </p:txBody>
        </p:sp>
        <p:sp>
          <p:nvSpPr>
            <p:cNvPr id="117" name="Rectangle 102"/>
            <p:cNvSpPr>
              <a:spLocks noChangeAspect="1" noChangeArrowheads="1"/>
            </p:cNvSpPr>
            <p:nvPr/>
          </p:nvSpPr>
          <p:spPr bwMode="auto">
            <a:xfrm>
              <a:off x="648" y="1626"/>
              <a:ext cx="99" cy="2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id-ID" sz="1600">
                  <a:solidFill>
                    <a:srgbClr val="000000"/>
                  </a:solidFill>
                  <a:latin typeface="Times New Roman" pitchFamily="18" charset="0"/>
                </a:rPr>
                <a:t>5</a:t>
              </a:r>
              <a:endParaRPr lang="en-US" altLang="id-ID" sz="1600"/>
            </a:p>
          </p:txBody>
        </p:sp>
        <p:sp>
          <p:nvSpPr>
            <p:cNvPr id="118" name="Rectangle 103"/>
            <p:cNvSpPr>
              <a:spLocks noChangeAspect="1" noChangeArrowheads="1"/>
            </p:cNvSpPr>
            <p:nvPr/>
          </p:nvSpPr>
          <p:spPr bwMode="auto">
            <a:xfrm>
              <a:off x="2307" y="2126"/>
              <a:ext cx="99" cy="2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id-ID" sz="1600">
                  <a:solidFill>
                    <a:srgbClr val="000000"/>
                  </a:solidFill>
                  <a:latin typeface="Times New Roman" pitchFamily="18" charset="0"/>
                </a:rPr>
                <a:t>6</a:t>
              </a:r>
              <a:endParaRPr lang="en-US" altLang="id-ID" sz="1600"/>
            </a:p>
          </p:txBody>
        </p:sp>
      </p:grpSp>
      <p:grpSp>
        <p:nvGrpSpPr>
          <p:cNvPr id="119" name="Group 104"/>
          <p:cNvGrpSpPr>
            <a:grpSpLocks noChangeAspect="1"/>
          </p:cNvGrpSpPr>
          <p:nvPr/>
        </p:nvGrpSpPr>
        <p:grpSpPr bwMode="auto">
          <a:xfrm>
            <a:off x="3473191" y="2487387"/>
            <a:ext cx="923925" cy="592138"/>
            <a:chOff x="1572" y="1805"/>
            <a:chExt cx="897" cy="575"/>
          </a:xfrm>
        </p:grpSpPr>
        <p:sp>
          <p:nvSpPr>
            <p:cNvPr id="120" name="Freeform 105"/>
            <p:cNvSpPr>
              <a:spLocks noChangeAspect="1"/>
            </p:cNvSpPr>
            <p:nvPr/>
          </p:nvSpPr>
          <p:spPr bwMode="auto">
            <a:xfrm>
              <a:off x="1572" y="2005"/>
              <a:ext cx="897" cy="375"/>
            </a:xfrm>
            <a:custGeom>
              <a:avLst/>
              <a:gdLst>
                <a:gd name="T0" fmla="*/ 450 w 897"/>
                <a:gd name="T1" fmla="*/ 0 h 375"/>
                <a:gd name="T2" fmla="*/ 510 w 897"/>
                <a:gd name="T3" fmla="*/ 2 h 375"/>
                <a:gd name="T4" fmla="*/ 571 w 897"/>
                <a:gd name="T5" fmla="*/ 6 h 375"/>
                <a:gd name="T6" fmla="*/ 629 w 897"/>
                <a:gd name="T7" fmla="*/ 15 h 375"/>
                <a:gd name="T8" fmla="*/ 683 w 897"/>
                <a:gd name="T9" fmla="*/ 28 h 375"/>
                <a:gd name="T10" fmla="*/ 733 w 897"/>
                <a:gd name="T11" fmla="*/ 43 h 375"/>
                <a:gd name="T12" fmla="*/ 778 w 897"/>
                <a:gd name="T13" fmla="*/ 60 h 375"/>
                <a:gd name="T14" fmla="*/ 817 w 897"/>
                <a:gd name="T15" fmla="*/ 79 h 375"/>
                <a:gd name="T16" fmla="*/ 850 w 897"/>
                <a:gd name="T17" fmla="*/ 101 h 375"/>
                <a:gd name="T18" fmla="*/ 874 w 897"/>
                <a:gd name="T19" fmla="*/ 125 h 375"/>
                <a:gd name="T20" fmla="*/ 891 w 897"/>
                <a:gd name="T21" fmla="*/ 149 h 375"/>
                <a:gd name="T22" fmla="*/ 897 w 897"/>
                <a:gd name="T23" fmla="*/ 174 h 375"/>
                <a:gd name="T24" fmla="*/ 897 w 897"/>
                <a:gd name="T25" fmla="*/ 200 h 375"/>
                <a:gd name="T26" fmla="*/ 891 w 897"/>
                <a:gd name="T27" fmla="*/ 226 h 375"/>
                <a:gd name="T28" fmla="*/ 874 w 897"/>
                <a:gd name="T29" fmla="*/ 250 h 375"/>
                <a:gd name="T30" fmla="*/ 850 w 897"/>
                <a:gd name="T31" fmla="*/ 274 h 375"/>
                <a:gd name="T32" fmla="*/ 817 w 897"/>
                <a:gd name="T33" fmla="*/ 295 h 375"/>
                <a:gd name="T34" fmla="*/ 778 w 897"/>
                <a:gd name="T35" fmla="*/ 315 h 375"/>
                <a:gd name="T36" fmla="*/ 733 w 897"/>
                <a:gd name="T37" fmla="*/ 332 h 375"/>
                <a:gd name="T38" fmla="*/ 683 w 897"/>
                <a:gd name="T39" fmla="*/ 347 h 375"/>
                <a:gd name="T40" fmla="*/ 629 w 897"/>
                <a:gd name="T41" fmla="*/ 360 h 375"/>
                <a:gd name="T42" fmla="*/ 571 w 897"/>
                <a:gd name="T43" fmla="*/ 369 h 375"/>
                <a:gd name="T44" fmla="*/ 510 w 897"/>
                <a:gd name="T45" fmla="*/ 373 h 375"/>
                <a:gd name="T46" fmla="*/ 450 w 897"/>
                <a:gd name="T47" fmla="*/ 375 h 375"/>
                <a:gd name="T48" fmla="*/ 387 w 897"/>
                <a:gd name="T49" fmla="*/ 373 h 375"/>
                <a:gd name="T50" fmla="*/ 329 w 897"/>
                <a:gd name="T51" fmla="*/ 369 h 375"/>
                <a:gd name="T52" fmla="*/ 270 w 897"/>
                <a:gd name="T53" fmla="*/ 360 h 375"/>
                <a:gd name="T54" fmla="*/ 216 w 897"/>
                <a:gd name="T55" fmla="*/ 347 h 375"/>
                <a:gd name="T56" fmla="*/ 164 w 897"/>
                <a:gd name="T57" fmla="*/ 332 h 375"/>
                <a:gd name="T58" fmla="*/ 121 w 897"/>
                <a:gd name="T59" fmla="*/ 315 h 375"/>
                <a:gd name="T60" fmla="*/ 82 w 897"/>
                <a:gd name="T61" fmla="*/ 295 h 375"/>
                <a:gd name="T62" fmla="*/ 49 w 897"/>
                <a:gd name="T63" fmla="*/ 274 h 375"/>
                <a:gd name="T64" fmla="*/ 26 w 897"/>
                <a:gd name="T65" fmla="*/ 250 h 375"/>
                <a:gd name="T66" fmla="*/ 8 w 897"/>
                <a:gd name="T67" fmla="*/ 226 h 375"/>
                <a:gd name="T68" fmla="*/ 0 w 897"/>
                <a:gd name="T69" fmla="*/ 200 h 375"/>
                <a:gd name="T70" fmla="*/ 0 w 897"/>
                <a:gd name="T71" fmla="*/ 174 h 375"/>
                <a:gd name="T72" fmla="*/ 8 w 897"/>
                <a:gd name="T73" fmla="*/ 149 h 375"/>
                <a:gd name="T74" fmla="*/ 26 w 897"/>
                <a:gd name="T75" fmla="*/ 125 h 375"/>
                <a:gd name="T76" fmla="*/ 49 w 897"/>
                <a:gd name="T77" fmla="*/ 101 h 375"/>
                <a:gd name="T78" fmla="*/ 82 w 897"/>
                <a:gd name="T79" fmla="*/ 79 h 375"/>
                <a:gd name="T80" fmla="*/ 121 w 897"/>
                <a:gd name="T81" fmla="*/ 60 h 375"/>
                <a:gd name="T82" fmla="*/ 164 w 897"/>
                <a:gd name="T83" fmla="*/ 43 h 375"/>
                <a:gd name="T84" fmla="*/ 216 w 897"/>
                <a:gd name="T85" fmla="*/ 28 h 375"/>
                <a:gd name="T86" fmla="*/ 270 w 897"/>
                <a:gd name="T87" fmla="*/ 15 h 375"/>
                <a:gd name="T88" fmla="*/ 329 w 897"/>
                <a:gd name="T89" fmla="*/ 6 h 375"/>
                <a:gd name="T90" fmla="*/ 387 w 897"/>
                <a:gd name="T91" fmla="*/ 2 h 375"/>
                <a:gd name="T92" fmla="*/ 450 w 897"/>
                <a:gd name="T93" fmla="*/ 0 h 3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897" h="375">
                  <a:moveTo>
                    <a:pt x="450" y="0"/>
                  </a:moveTo>
                  <a:lnTo>
                    <a:pt x="510" y="2"/>
                  </a:lnTo>
                  <a:lnTo>
                    <a:pt x="571" y="6"/>
                  </a:lnTo>
                  <a:lnTo>
                    <a:pt x="629" y="15"/>
                  </a:lnTo>
                  <a:lnTo>
                    <a:pt x="683" y="28"/>
                  </a:lnTo>
                  <a:lnTo>
                    <a:pt x="733" y="43"/>
                  </a:lnTo>
                  <a:lnTo>
                    <a:pt x="778" y="60"/>
                  </a:lnTo>
                  <a:lnTo>
                    <a:pt x="817" y="79"/>
                  </a:lnTo>
                  <a:lnTo>
                    <a:pt x="850" y="101"/>
                  </a:lnTo>
                  <a:lnTo>
                    <a:pt x="874" y="125"/>
                  </a:lnTo>
                  <a:lnTo>
                    <a:pt x="891" y="149"/>
                  </a:lnTo>
                  <a:lnTo>
                    <a:pt x="897" y="174"/>
                  </a:lnTo>
                  <a:lnTo>
                    <a:pt x="897" y="200"/>
                  </a:lnTo>
                  <a:lnTo>
                    <a:pt x="891" y="226"/>
                  </a:lnTo>
                  <a:lnTo>
                    <a:pt x="874" y="250"/>
                  </a:lnTo>
                  <a:lnTo>
                    <a:pt x="850" y="274"/>
                  </a:lnTo>
                  <a:lnTo>
                    <a:pt x="817" y="295"/>
                  </a:lnTo>
                  <a:lnTo>
                    <a:pt x="778" y="315"/>
                  </a:lnTo>
                  <a:lnTo>
                    <a:pt x="733" y="332"/>
                  </a:lnTo>
                  <a:lnTo>
                    <a:pt x="683" y="347"/>
                  </a:lnTo>
                  <a:lnTo>
                    <a:pt x="629" y="360"/>
                  </a:lnTo>
                  <a:lnTo>
                    <a:pt x="571" y="369"/>
                  </a:lnTo>
                  <a:lnTo>
                    <a:pt x="510" y="373"/>
                  </a:lnTo>
                  <a:lnTo>
                    <a:pt x="450" y="375"/>
                  </a:lnTo>
                  <a:lnTo>
                    <a:pt x="387" y="373"/>
                  </a:lnTo>
                  <a:lnTo>
                    <a:pt x="329" y="369"/>
                  </a:lnTo>
                  <a:lnTo>
                    <a:pt x="270" y="360"/>
                  </a:lnTo>
                  <a:lnTo>
                    <a:pt x="216" y="347"/>
                  </a:lnTo>
                  <a:lnTo>
                    <a:pt x="164" y="332"/>
                  </a:lnTo>
                  <a:lnTo>
                    <a:pt x="121" y="315"/>
                  </a:lnTo>
                  <a:lnTo>
                    <a:pt x="82" y="295"/>
                  </a:lnTo>
                  <a:lnTo>
                    <a:pt x="49" y="274"/>
                  </a:lnTo>
                  <a:lnTo>
                    <a:pt x="26" y="250"/>
                  </a:lnTo>
                  <a:lnTo>
                    <a:pt x="8" y="226"/>
                  </a:lnTo>
                  <a:lnTo>
                    <a:pt x="0" y="200"/>
                  </a:lnTo>
                  <a:lnTo>
                    <a:pt x="0" y="174"/>
                  </a:lnTo>
                  <a:lnTo>
                    <a:pt x="8" y="149"/>
                  </a:lnTo>
                  <a:lnTo>
                    <a:pt x="26" y="125"/>
                  </a:lnTo>
                  <a:lnTo>
                    <a:pt x="49" y="101"/>
                  </a:lnTo>
                  <a:lnTo>
                    <a:pt x="82" y="79"/>
                  </a:lnTo>
                  <a:lnTo>
                    <a:pt x="121" y="60"/>
                  </a:lnTo>
                  <a:lnTo>
                    <a:pt x="164" y="43"/>
                  </a:lnTo>
                  <a:lnTo>
                    <a:pt x="216" y="28"/>
                  </a:lnTo>
                  <a:lnTo>
                    <a:pt x="270" y="15"/>
                  </a:lnTo>
                  <a:lnTo>
                    <a:pt x="329" y="6"/>
                  </a:lnTo>
                  <a:lnTo>
                    <a:pt x="387" y="2"/>
                  </a:lnTo>
                  <a:lnTo>
                    <a:pt x="450" y="0"/>
                  </a:lnTo>
                </a:path>
              </a:pathLst>
            </a:cu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id-ID"/>
            </a:p>
          </p:txBody>
        </p:sp>
        <p:sp>
          <p:nvSpPr>
            <p:cNvPr id="121" name="Rectangle 106"/>
            <p:cNvSpPr>
              <a:spLocks noChangeAspect="1" noChangeArrowheads="1"/>
            </p:cNvSpPr>
            <p:nvPr/>
          </p:nvSpPr>
          <p:spPr bwMode="auto">
            <a:xfrm>
              <a:off x="1943" y="1805"/>
              <a:ext cx="101" cy="2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id-ID" sz="1600">
                  <a:solidFill>
                    <a:srgbClr val="FF0000"/>
                  </a:solidFill>
                </a:rPr>
                <a:t>1</a:t>
              </a:r>
              <a:endParaRPr lang="en-US" altLang="id-ID" sz="1600"/>
            </a:p>
          </p:txBody>
        </p:sp>
      </p:grpSp>
      <p:grpSp>
        <p:nvGrpSpPr>
          <p:cNvPr id="122" name="Group 107"/>
          <p:cNvGrpSpPr>
            <a:grpSpLocks noChangeAspect="1"/>
          </p:cNvGrpSpPr>
          <p:nvPr/>
        </p:nvGrpSpPr>
        <p:grpSpPr bwMode="auto">
          <a:xfrm>
            <a:off x="2196841" y="2242913"/>
            <a:ext cx="1125537" cy="745011"/>
            <a:chOff x="332" y="1568"/>
            <a:chExt cx="1093" cy="723"/>
          </a:xfrm>
        </p:grpSpPr>
        <p:sp>
          <p:nvSpPr>
            <p:cNvPr id="123" name="Freeform 108"/>
            <p:cNvSpPr>
              <a:spLocks noChangeAspect="1"/>
            </p:cNvSpPr>
            <p:nvPr/>
          </p:nvSpPr>
          <p:spPr bwMode="auto">
            <a:xfrm>
              <a:off x="332" y="1568"/>
              <a:ext cx="1093" cy="497"/>
            </a:xfrm>
            <a:custGeom>
              <a:avLst/>
              <a:gdLst>
                <a:gd name="T0" fmla="*/ 547 w 1093"/>
                <a:gd name="T1" fmla="*/ 0 h 497"/>
                <a:gd name="T2" fmla="*/ 615 w 1093"/>
                <a:gd name="T3" fmla="*/ 3 h 497"/>
                <a:gd name="T4" fmla="*/ 684 w 1093"/>
                <a:gd name="T5" fmla="*/ 7 h 497"/>
                <a:gd name="T6" fmla="*/ 749 w 1093"/>
                <a:gd name="T7" fmla="*/ 18 h 497"/>
                <a:gd name="T8" fmla="*/ 811 w 1093"/>
                <a:gd name="T9" fmla="*/ 31 h 497"/>
                <a:gd name="T10" fmla="*/ 868 w 1093"/>
                <a:gd name="T11" fmla="*/ 48 h 497"/>
                <a:gd name="T12" fmla="*/ 922 w 1093"/>
                <a:gd name="T13" fmla="*/ 67 h 497"/>
                <a:gd name="T14" fmla="*/ 969 w 1093"/>
                <a:gd name="T15" fmla="*/ 91 h 497"/>
                <a:gd name="T16" fmla="*/ 1008 w 1093"/>
                <a:gd name="T17" fmla="*/ 115 h 497"/>
                <a:gd name="T18" fmla="*/ 1043 w 1093"/>
                <a:gd name="T19" fmla="*/ 143 h 497"/>
                <a:gd name="T20" fmla="*/ 1067 w 1093"/>
                <a:gd name="T21" fmla="*/ 171 h 497"/>
                <a:gd name="T22" fmla="*/ 1084 w 1093"/>
                <a:gd name="T23" fmla="*/ 201 h 497"/>
                <a:gd name="T24" fmla="*/ 1093 w 1093"/>
                <a:gd name="T25" fmla="*/ 234 h 497"/>
                <a:gd name="T26" fmla="*/ 1093 w 1093"/>
                <a:gd name="T27" fmla="*/ 264 h 497"/>
                <a:gd name="T28" fmla="*/ 1084 w 1093"/>
                <a:gd name="T29" fmla="*/ 294 h 497"/>
                <a:gd name="T30" fmla="*/ 1067 w 1093"/>
                <a:gd name="T31" fmla="*/ 324 h 497"/>
                <a:gd name="T32" fmla="*/ 1043 w 1093"/>
                <a:gd name="T33" fmla="*/ 354 h 497"/>
                <a:gd name="T34" fmla="*/ 1008 w 1093"/>
                <a:gd name="T35" fmla="*/ 383 h 497"/>
                <a:gd name="T36" fmla="*/ 969 w 1093"/>
                <a:gd name="T37" fmla="*/ 406 h 497"/>
                <a:gd name="T38" fmla="*/ 922 w 1093"/>
                <a:gd name="T39" fmla="*/ 430 h 497"/>
                <a:gd name="T40" fmla="*/ 868 w 1093"/>
                <a:gd name="T41" fmla="*/ 449 h 497"/>
                <a:gd name="T42" fmla="*/ 811 w 1093"/>
                <a:gd name="T43" fmla="*/ 467 h 497"/>
                <a:gd name="T44" fmla="*/ 749 w 1093"/>
                <a:gd name="T45" fmla="*/ 480 h 497"/>
                <a:gd name="T46" fmla="*/ 684 w 1093"/>
                <a:gd name="T47" fmla="*/ 488 h 497"/>
                <a:gd name="T48" fmla="*/ 615 w 1093"/>
                <a:gd name="T49" fmla="*/ 495 h 497"/>
                <a:gd name="T50" fmla="*/ 547 w 1093"/>
                <a:gd name="T51" fmla="*/ 497 h 497"/>
                <a:gd name="T52" fmla="*/ 478 w 1093"/>
                <a:gd name="T53" fmla="*/ 495 h 497"/>
                <a:gd name="T54" fmla="*/ 411 w 1093"/>
                <a:gd name="T55" fmla="*/ 488 h 497"/>
                <a:gd name="T56" fmla="*/ 346 w 1093"/>
                <a:gd name="T57" fmla="*/ 480 h 497"/>
                <a:gd name="T58" fmla="*/ 284 w 1093"/>
                <a:gd name="T59" fmla="*/ 467 h 497"/>
                <a:gd name="T60" fmla="*/ 225 w 1093"/>
                <a:gd name="T61" fmla="*/ 449 h 497"/>
                <a:gd name="T62" fmla="*/ 173 w 1093"/>
                <a:gd name="T63" fmla="*/ 430 h 497"/>
                <a:gd name="T64" fmla="*/ 126 w 1093"/>
                <a:gd name="T65" fmla="*/ 406 h 497"/>
                <a:gd name="T66" fmla="*/ 85 w 1093"/>
                <a:gd name="T67" fmla="*/ 383 h 497"/>
                <a:gd name="T68" fmla="*/ 52 w 1093"/>
                <a:gd name="T69" fmla="*/ 354 h 497"/>
                <a:gd name="T70" fmla="*/ 26 w 1093"/>
                <a:gd name="T71" fmla="*/ 324 h 497"/>
                <a:gd name="T72" fmla="*/ 9 w 1093"/>
                <a:gd name="T73" fmla="*/ 294 h 497"/>
                <a:gd name="T74" fmla="*/ 0 w 1093"/>
                <a:gd name="T75" fmla="*/ 264 h 497"/>
                <a:gd name="T76" fmla="*/ 0 w 1093"/>
                <a:gd name="T77" fmla="*/ 234 h 497"/>
                <a:gd name="T78" fmla="*/ 9 w 1093"/>
                <a:gd name="T79" fmla="*/ 201 h 497"/>
                <a:gd name="T80" fmla="*/ 26 w 1093"/>
                <a:gd name="T81" fmla="*/ 171 h 497"/>
                <a:gd name="T82" fmla="*/ 52 w 1093"/>
                <a:gd name="T83" fmla="*/ 143 h 497"/>
                <a:gd name="T84" fmla="*/ 85 w 1093"/>
                <a:gd name="T85" fmla="*/ 115 h 497"/>
                <a:gd name="T86" fmla="*/ 126 w 1093"/>
                <a:gd name="T87" fmla="*/ 91 h 497"/>
                <a:gd name="T88" fmla="*/ 173 w 1093"/>
                <a:gd name="T89" fmla="*/ 67 h 497"/>
                <a:gd name="T90" fmla="*/ 225 w 1093"/>
                <a:gd name="T91" fmla="*/ 48 h 497"/>
                <a:gd name="T92" fmla="*/ 284 w 1093"/>
                <a:gd name="T93" fmla="*/ 31 h 497"/>
                <a:gd name="T94" fmla="*/ 346 w 1093"/>
                <a:gd name="T95" fmla="*/ 18 h 497"/>
                <a:gd name="T96" fmla="*/ 411 w 1093"/>
                <a:gd name="T97" fmla="*/ 7 h 497"/>
                <a:gd name="T98" fmla="*/ 478 w 1093"/>
                <a:gd name="T99" fmla="*/ 3 h 497"/>
                <a:gd name="T100" fmla="*/ 547 w 1093"/>
                <a:gd name="T101" fmla="*/ 0 h 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093" h="497">
                  <a:moveTo>
                    <a:pt x="547" y="0"/>
                  </a:moveTo>
                  <a:lnTo>
                    <a:pt x="615" y="3"/>
                  </a:lnTo>
                  <a:lnTo>
                    <a:pt x="684" y="7"/>
                  </a:lnTo>
                  <a:lnTo>
                    <a:pt x="749" y="18"/>
                  </a:lnTo>
                  <a:lnTo>
                    <a:pt x="811" y="31"/>
                  </a:lnTo>
                  <a:lnTo>
                    <a:pt x="868" y="48"/>
                  </a:lnTo>
                  <a:lnTo>
                    <a:pt x="922" y="67"/>
                  </a:lnTo>
                  <a:lnTo>
                    <a:pt x="969" y="91"/>
                  </a:lnTo>
                  <a:lnTo>
                    <a:pt x="1008" y="115"/>
                  </a:lnTo>
                  <a:lnTo>
                    <a:pt x="1043" y="143"/>
                  </a:lnTo>
                  <a:lnTo>
                    <a:pt x="1067" y="171"/>
                  </a:lnTo>
                  <a:lnTo>
                    <a:pt x="1084" y="201"/>
                  </a:lnTo>
                  <a:lnTo>
                    <a:pt x="1093" y="234"/>
                  </a:lnTo>
                  <a:lnTo>
                    <a:pt x="1093" y="264"/>
                  </a:lnTo>
                  <a:lnTo>
                    <a:pt x="1084" y="294"/>
                  </a:lnTo>
                  <a:lnTo>
                    <a:pt x="1067" y="324"/>
                  </a:lnTo>
                  <a:lnTo>
                    <a:pt x="1043" y="354"/>
                  </a:lnTo>
                  <a:lnTo>
                    <a:pt x="1008" y="383"/>
                  </a:lnTo>
                  <a:lnTo>
                    <a:pt x="969" y="406"/>
                  </a:lnTo>
                  <a:lnTo>
                    <a:pt x="922" y="430"/>
                  </a:lnTo>
                  <a:lnTo>
                    <a:pt x="868" y="449"/>
                  </a:lnTo>
                  <a:lnTo>
                    <a:pt x="811" y="467"/>
                  </a:lnTo>
                  <a:lnTo>
                    <a:pt x="749" y="480"/>
                  </a:lnTo>
                  <a:lnTo>
                    <a:pt x="684" y="488"/>
                  </a:lnTo>
                  <a:lnTo>
                    <a:pt x="615" y="495"/>
                  </a:lnTo>
                  <a:lnTo>
                    <a:pt x="547" y="497"/>
                  </a:lnTo>
                  <a:lnTo>
                    <a:pt x="478" y="495"/>
                  </a:lnTo>
                  <a:lnTo>
                    <a:pt x="411" y="488"/>
                  </a:lnTo>
                  <a:lnTo>
                    <a:pt x="346" y="480"/>
                  </a:lnTo>
                  <a:lnTo>
                    <a:pt x="284" y="467"/>
                  </a:lnTo>
                  <a:lnTo>
                    <a:pt x="225" y="449"/>
                  </a:lnTo>
                  <a:lnTo>
                    <a:pt x="173" y="430"/>
                  </a:lnTo>
                  <a:lnTo>
                    <a:pt x="126" y="406"/>
                  </a:lnTo>
                  <a:lnTo>
                    <a:pt x="85" y="383"/>
                  </a:lnTo>
                  <a:lnTo>
                    <a:pt x="52" y="354"/>
                  </a:lnTo>
                  <a:lnTo>
                    <a:pt x="26" y="324"/>
                  </a:lnTo>
                  <a:lnTo>
                    <a:pt x="9" y="294"/>
                  </a:lnTo>
                  <a:lnTo>
                    <a:pt x="0" y="264"/>
                  </a:lnTo>
                  <a:lnTo>
                    <a:pt x="0" y="234"/>
                  </a:lnTo>
                  <a:lnTo>
                    <a:pt x="9" y="201"/>
                  </a:lnTo>
                  <a:lnTo>
                    <a:pt x="26" y="171"/>
                  </a:lnTo>
                  <a:lnTo>
                    <a:pt x="52" y="143"/>
                  </a:lnTo>
                  <a:lnTo>
                    <a:pt x="85" y="115"/>
                  </a:lnTo>
                  <a:lnTo>
                    <a:pt x="126" y="91"/>
                  </a:lnTo>
                  <a:lnTo>
                    <a:pt x="173" y="67"/>
                  </a:lnTo>
                  <a:lnTo>
                    <a:pt x="225" y="48"/>
                  </a:lnTo>
                  <a:lnTo>
                    <a:pt x="284" y="31"/>
                  </a:lnTo>
                  <a:lnTo>
                    <a:pt x="346" y="18"/>
                  </a:lnTo>
                  <a:lnTo>
                    <a:pt x="411" y="7"/>
                  </a:lnTo>
                  <a:lnTo>
                    <a:pt x="478" y="3"/>
                  </a:lnTo>
                  <a:lnTo>
                    <a:pt x="547" y="0"/>
                  </a:lnTo>
                </a:path>
              </a:pathLst>
            </a:cu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id-ID"/>
            </a:p>
          </p:txBody>
        </p:sp>
        <p:sp>
          <p:nvSpPr>
            <p:cNvPr id="124" name="Rectangle 109"/>
            <p:cNvSpPr>
              <a:spLocks noChangeAspect="1" noChangeArrowheads="1"/>
            </p:cNvSpPr>
            <p:nvPr/>
          </p:nvSpPr>
          <p:spPr bwMode="auto">
            <a:xfrm>
              <a:off x="949" y="2052"/>
              <a:ext cx="101" cy="2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id-ID" sz="1600">
                  <a:solidFill>
                    <a:srgbClr val="FF0000"/>
                  </a:solidFill>
                </a:rPr>
                <a:t>2</a:t>
              </a:r>
              <a:endParaRPr lang="en-US" altLang="id-ID" sz="1600"/>
            </a:p>
          </p:txBody>
        </p:sp>
      </p:grpSp>
      <p:grpSp>
        <p:nvGrpSpPr>
          <p:cNvPr id="125" name="Group 110"/>
          <p:cNvGrpSpPr>
            <a:grpSpLocks noChangeAspect="1"/>
          </p:cNvGrpSpPr>
          <p:nvPr/>
        </p:nvGrpSpPr>
        <p:grpSpPr bwMode="auto">
          <a:xfrm>
            <a:off x="2144452" y="1973037"/>
            <a:ext cx="2382838" cy="1358900"/>
            <a:chOff x="280" y="1305"/>
            <a:chExt cx="2315" cy="1321"/>
          </a:xfrm>
        </p:grpSpPr>
        <p:sp>
          <p:nvSpPr>
            <p:cNvPr id="126" name="Freeform 111"/>
            <p:cNvSpPr>
              <a:spLocks noChangeAspect="1"/>
            </p:cNvSpPr>
            <p:nvPr/>
          </p:nvSpPr>
          <p:spPr bwMode="auto">
            <a:xfrm>
              <a:off x="280" y="1314"/>
              <a:ext cx="2315" cy="1312"/>
            </a:xfrm>
            <a:custGeom>
              <a:avLst/>
              <a:gdLst>
                <a:gd name="T0" fmla="*/ 1326 w 2315"/>
                <a:gd name="T1" fmla="*/ 23 h 1312"/>
                <a:gd name="T2" fmla="*/ 1519 w 2315"/>
                <a:gd name="T3" fmla="*/ 64 h 1312"/>
                <a:gd name="T4" fmla="*/ 1698 w 2315"/>
                <a:gd name="T5" fmla="*/ 121 h 1312"/>
                <a:gd name="T6" fmla="*/ 1865 w 2315"/>
                <a:gd name="T7" fmla="*/ 194 h 1312"/>
                <a:gd name="T8" fmla="*/ 2008 w 2315"/>
                <a:gd name="T9" fmla="*/ 278 h 1312"/>
                <a:gd name="T10" fmla="*/ 2129 w 2315"/>
                <a:gd name="T11" fmla="*/ 375 h 1312"/>
                <a:gd name="T12" fmla="*/ 2222 w 2315"/>
                <a:gd name="T13" fmla="*/ 479 h 1312"/>
                <a:gd name="T14" fmla="*/ 2282 w 2315"/>
                <a:gd name="T15" fmla="*/ 589 h 1312"/>
                <a:gd name="T16" fmla="*/ 2313 w 2315"/>
                <a:gd name="T17" fmla="*/ 699 h 1312"/>
                <a:gd name="T18" fmla="*/ 2308 w 2315"/>
                <a:gd name="T19" fmla="*/ 809 h 1312"/>
                <a:gd name="T20" fmla="*/ 2272 w 2315"/>
                <a:gd name="T21" fmla="*/ 915 h 1312"/>
                <a:gd name="T22" fmla="*/ 2202 w 2315"/>
                <a:gd name="T23" fmla="*/ 1014 h 1312"/>
                <a:gd name="T24" fmla="*/ 2105 w 2315"/>
                <a:gd name="T25" fmla="*/ 1101 h 1312"/>
                <a:gd name="T26" fmla="*/ 1977 w 2315"/>
                <a:gd name="T27" fmla="*/ 1176 h 1312"/>
                <a:gd name="T28" fmla="*/ 1828 w 2315"/>
                <a:gd name="T29" fmla="*/ 1237 h 1312"/>
                <a:gd name="T30" fmla="*/ 1659 w 2315"/>
                <a:gd name="T31" fmla="*/ 1280 h 1312"/>
                <a:gd name="T32" fmla="*/ 1476 w 2315"/>
                <a:gd name="T33" fmla="*/ 1306 h 1312"/>
                <a:gd name="T34" fmla="*/ 1283 w 2315"/>
                <a:gd name="T35" fmla="*/ 1312 h 1312"/>
                <a:gd name="T36" fmla="*/ 1086 w 2315"/>
                <a:gd name="T37" fmla="*/ 1299 h 1312"/>
                <a:gd name="T38" fmla="*/ 894 w 2315"/>
                <a:gd name="T39" fmla="*/ 1269 h 1312"/>
                <a:gd name="T40" fmla="*/ 705 w 2315"/>
                <a:gd name="T41" fmla="*/ 1220 h 1312"/>
                <a:gd name="T42" fmla="*/ 532 w 2315"/>
                <a:gd name="T43" fmla="*/ 1155 h 1312"/>
                <a:gd name="T44" fmla="*/ 377 w 2315"/>
                <a:gd name="T45" fmla="*/ 1077 h 1312"/>
                <a:gd name="T46" fmla="*/ 245 w 2315"/>
                <a:gd name="T47" fmla="*/ 984 h 1312"/>
                <a:gd name="T48" fmla="*/ 137 w 2315"/>
                <a:gd name="T49" fmla="*/ 885 h 1312"/>
                <a:gd name="T50" fmla="*/ 61 w 2315"/>
                <a:gd name="T51" fmla="*/ 777 h 1312"/>
                <a:gd name="T52" fmla="*/ 13 w 2315"/>
                <a:gd name="T53" fmla="*/ 667 h 1312"/>
                <a:gd name="T54" fmla="*/ 0 w 2315"/>
                <a:gd name="T55" fmla="*/ 555 h 1312"/>
                <a:gd name="T56" fmla="*/ 22 w 2315"/>
                <a:gd name="T57" fmla="*/ 447 h 1312"/>
                <a:gd name="T58" fmla="*/ 74 w 2315"/>
                <a:gd name="T59" fmla="*/ 345 h 1312"/>
                <a:gd name="T60" fmla="*/ 158 w 2315"/>
                <a:gd name="T61" fmla="*/ 252 h 1312"/>
                <a:gd name="T62" fmla="*/ 273 w 2315"/>
                <a:gd name="T63" fmla="*/ 170 h 1312"/>
                <a:gd name="T64" fmla="*/ 411 w 2315"/>
                <a:gd name="T65" fmla="*/ 103 h 1312"/>
                <a:gd name="T66" fmla="*/ 571 w 2315"/>
                <a:gd name="T67" fmla="*/ 49 h 1312"/>
                <a:gd name="T68" fmla="*/ 747 w 2315"/>
                <a:gd name="T69" fmla="*/ 17 h 1312"/>
                <a:gd name="T70" fmla="*/ 937 w 2315"/>
                <a:gd name="T71" fmla="*/ 0 h 1312"/>
                <a:gd name="T72" fmla="*/ 1132 w 2315"/>
                <a:gd name="T73" fmla="*/ 2 h 1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315" h="1312">
                  <a:moveTo>
                    <a:pt x="1229" y="10"/>
                  </a:moveTo>
                  <a:lnTo>
                    <a:pt x="1326" y="23"/>
                  </a:lnTo>
                  <a:lnTo>
                    <a:pt x="1424" y="43"/>
                  </a:lnTo>
                  <a:lnTo>
                    <a:pt x="1519" y="64"/>
                  </a:lnTo>
                  <a:lnTo>
                    <a:pt x="1610" y="90"/>
                  </a:lnTo>
                  <a:lnTo>
                    <a:pt x="1698" y="121"/>
                  </a:lnTo>
                  <a:lnTo>
                    <a:pt x="1783" y="155"/>
                  </a:lnTo>
                  <a:lnTo>
                    <a:pt x="1865" y="194"/>
                  </a:lnTo>
                  <a:lnTo>
                    <a:pt x="1938" y="235"/>
                  </a:lnTo>
                  <a:lnTo>
                    <a:pt x="2008" y="278"/>
                  </a:lnTo>
                  <a:lnTo>
                    <a:pt x="2073" y="326"/>
                  </a:lnTo>
                  <a:lnTo>
                    <a:pt x="2129" y="375"/>
                  </a:lnTo>
                  <a:lnTo>
                    <a:pt x="2179" y="425"/>
                  </a:lnTo>
                  <a:lnTo>
                    <a:pt x="2222" y="479"/>
                  </a:lnTo>
                  <a:lnTo>
                    <a:pt x="2256" y="533"/>
                  </a:lnTo>
                  <a:lnTo>
                    <a:pt x="2282" y="589"/>
                  </a:lnTo>
                  <a:lnTo>
                    <a:pt x="2302" y="643"/>
                  </a:lnTo>
                  <a:lnTo>
                    <a:pt x="2313" y="699"/>
                  </a:lnTo>
                  <a:lnTo>
                    <a:pt x="2315" y="755"/>
                  </a:lnTo>
                  <a:lnTo>
                    <a:pt x="2308" y="809"/>
                  </a:lnTo>
                  <a:lnTo>
                    <a:pt x="2295" y="863"/>
                  </a:lnTo>
                  <a:lnTo>
                    <a:pt x="2272" y="915"/>
                  </a:lnTo>
                  <a:lnTo>
                    <a:pt x="2241" y="965"/>
                  </a:lnTo>
                  <a:lnTo>
                    <a:pt x="2202" y="1014"/>
                  </a:lnTo>
                  <a:lnTo>
                    <a:pt x="2157" y="1060"/>
                  </a:lnTo>
                  <a:lnTo>
                    <a:pt x="2105" y="1101"/>
                  </a:lnTo>
                  <a:lnTo>
                    <a:pt x="2044" y="1140"/>
                  </a:lnTo>
                  <a:lnTo>
                    <a:pt x="1977" y="1176"/>
                  </a:lnTo>
                  <a:lnTo>
                    <a:pt x="1906" y="1209"/>
                  </a:lnTo>
                  <a:lnTo>
                    <a:pt x="1828" y="1237"/>
                  </a:lnTo>
                  <a:lnTo>
                    <a:pt x="1746" y="1261"/>
                  </a:lnTo>
                  <a:lnTo>
                    <a:pt x="1659" y="1280"/>
                  </a:lnTo>
                  <a:lnTo>
                    <a:pt x="1569" y="1295"/>
                  </a:lnTo>
                  <a:lnTo>
                    <a:pt x="1476" y="1306"/>
                  </a:lnTo>
                  <a:lnTo>
                    <a:pt x="1380" y="1310"/>
                  </a:lnTo>
                  <a:lnTo>
                    <a:pt x="1283" y="1312"/>
                  </a:lnTo>
                  <a:lnTo>
                    <a:pt x="1186" y="1308"/>
                  </a:lnTo>
                  <a:lnTo>
                    <a:pt x="1086" y="1299"/>
                  </a:lnTo>
                  <a:lnTo>
                    <a:pt x="989" y="1286"/>
                  </a:lnTo>
                  <a:lnTo>
                    <a:pt x="894" y="1269"/>
                  </a:lnTo>
                  <a:lnTo>
                    <a:pt x="798" y="1245"/>
                  </a:lnTo>
                  <a:lnTo>
                    <a:pt x="705" y="1220"/>
                  </a:lnTo>
                  <a:lnTo>
                    <a:pt x="617" y="1189"/>
                  </a:lnTo>
                  <a:lnTo>
                    <a:pt x="532" y="1155"/>
                  </a:lnTo>
                  <a:lnTo>
                    <a:pt x="452" y="1118"/>
                  </a:lnTo>
                  <a:lnTo>
                    <a:pt x="377" y="1077"/>
                  </a:lnTo>
                  <a:lnTo>
                    <a:pt x="307" y="1032"/>
                  </a:lnTo>
                  <a:lnTo>
                    <a:pt x="245" y="984"/>
                  </a:lnTo>
                  <a:lnTo>
                    <a:pt x="186" y="937"/>
                  </a:lnTo>
                  <a:lnTo>
                    <a:pt x="137" y="885"/>
                  </a:lnTo>
                  <a:lnTo>
                    <a:pt x="95" y="831"/>
                  </a:lnTo>
                  <a:lnTo>
                    <a:pt x="61" y="777"/>
                  </a:lnTo>
                  <a:lnTo>
                    <a:pt x="33" y="723"/>
                  </a:lnTo>
                  <a:lnTo>
                    <a:pt x="13" y="667"/>
                  </a:lnTo>
                  <a:lnTo>
                    <a:pt x="5" y="611"/>
                  </a:lnTo>
                  <a:lnTo>
                    <a:pt x="0" y="555"/>
                  </a:lnTo>
                  <a:lnTo>
                    <a:pt x="7" y="501"/>
                  </a:lnTo>
                  <a:lnTo>
                    <a:pt x="22" y="447"/>
                  </a:lnTo>
                  <a:lnTo>
                    <a:pt x="44" y="395"/>
                  </a:lnTo>
                  <a:lnTo>
                    <a:pt x="74" y="345"/>
                  </a:lnTo>
                  <a:lnTo>
                    <a:pt x="113" y="298"/>
                  </a:lnTo>
                  <a:lnTo>
                    <a:pt x="158" y="252"/>
                  </a:lnTo>
                  <a:lnTo>
                    <a:pt x="212" y="209"/>
                  </a:lnTo>
                  <a:lnTo>
                    <a:pt x="273" y="170"/>
                  </a:lnTo>
                  <a:lnTo>
                    <a:pt x="338" y="133"/>
                  </a:lnTo>
                  <a:lnTo>
                    <a:pt x="411" y="103"/>
                  </a:lnTo>
                  <a:lnTo>
                    <a:pt x="489" y="75"/>
                  </a:lnTo>
                  <a:lnTo>
                    <a:pt x="571" y="49"/>
                  </a:lnTo>
                  <a:lnTo>
                    <a:pt x="658" y="30"/>
                  </a:lnTo>
                  <a:lnTo>
                    <a:pt x="747" y="17"/>
                  </a:lnTo>
                  <a:lnTo>
                    <a:pt x="840" y="6"/>
                  </a:lnTo>
                  <a:lnTo>
                    <a:pt x="937" y="0"/>
                  </a:lnTo>
                  <a:lnTo>
                    <a:pt x="1034" y="0"/>
                  </a:lnTo>
                  <a:lnTo>
                    <a:pt x="1132" y="2"/>
                  </a:lnTo>
                  <a:lnTo>
                    <a:pt x="1229" y="10"/>
                  </a:lnTo>
                </a:path>
              </a:pathLst>
            </a:cu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id-ID"/>
            </a:p>
          </p:txBody>
        </p:sp>
        <p:sp>
          <p:nvSpPr>
            <p:cNvPr id="127" name="Rectangle 112"/>
            <p:cNvSpPr>
              <a:spLocks noChangeAspect="1" noChangeArrowheads="1"/>
            </p:cNvSpPr>
            <p:nvPr/>
          </p:nvSpPr>
          <p:spPr bwMode="auto">
            <a:xfrm>
              <a:off x="1390" y="1305"/>
              <a:ext cx="101" cy="2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id-ID" sz="1600">
                  <a:solidFill>
                    <a:srgbClr val="FF0000"/>
                  </a:solidFill>
                </a:rPr>
                <a:t>3</a:t>
              </a:r>
              <a:endParaRPr lang="en-US" altLang="id-ID" sz="1600"/>
            </a:p>
          </p:txBody>
        </p:sp>
      </p:grpSp>
      <p:grpSp>
        <p:nvGrpSpPr>
          <p:cNvPr id="128" name="Group 113"/>
          <p:cNvGrpSpPr>
            <a:grpSpLocks noChangeAspect="1"/>
          </p:cNvGrpSpPr>
          <p:nvPr/>
        </p:nvGrpSpPr>
        <p:grpSpPr bwMode="auto">
          <a:xfrm>
            <a:off x="2103178" y="1895251"/>
            <a:ext cx="2462213" cy="1889595"/>
            <a:chOff x="241" y="1229"/>
            <a:chExt cx="2391" cy="1836"/>
          </a:xfrm>
        </p:grpSpPr>
        <p:sp>
          <p:nvSpPr>
            <p:cNvPr id="129" name="Freeform 114"/>
            <p:cNvSpPr>
              <a:spLocks noChangeAspect="1"/>
            </p:cNvSpPr>
            <p:nvPr/>
          </p:nvSpPr>
          <p:spPr bwMode="auto">
            <a:xfrm>
              <a:off x="241" y="1229"/>
              <a:ext cx="2391" cy="1611"/>
            </a:xfrm>
            <a:custGeom>
              <a:avLst/>
              <a:gdLst>
                <a:gd name="T0" fmla="*/ 1385 w 2391"/>
                <a:gd name="T1" fmla="*/ 24 h 1611"/>
                <a:gd name="T2" fmla="*/ 1582 w 2391"/>
                <a:gd name="T3" fmla="*/ 69 h 1611"/>
                <a:gd name="T4" fmla="*/ 1768 w 2391"/>
                <a:gd name="T5" fmla="*/ 136 h 1611"/>
                <a:gd name="T6" fmla="*/ 1936 w 2391"/>
                <a:gd name="T7" fmla="*/ 221 h 1611"/>
                <a:gd name="T8" fmla="*/ 2083 w 2391"/>
                <a:gd name="T9" fmla="*/ 322 h 1611"/>
                <a:gd name="T10" fmla="*/ 2207 w 2391"/>
                <a:gd name="T11" fmla="*/ 439 h 1611"/>
                <a:gd name="T12" fmla="*/ 2300 w 2391"/>
                <a:gd name="T13" fmla="*/ 566 h 1611"/>
                <a:gd name="T14" fmla="*/ 2360 w 2391"/>
                <a:gd name="T15" fmla="*/ 698 h 1611"/>
                <a:gd name="T16" fmla="*/ 2388 w 2391"/>
                <a:gd name="T17" fmla="*/ 836 h 1611"/>
                <a:gd name="T18" fmla="*/ 2382 w 2391"/>
                <a:gd name="T19" fmla="*/ 970 h 1611"/>
                <a:gd name="T20" fmla="*/ 2343 w 2391"/>
                <a:gd name="T21" fmla="*/ 1102 h 1611"/>
                <a:gd name="T22" fmla="*/ 2270 w 2391"/>
                <a:gd name="T23" fmla="*/ 1225 h 1611"/>
                <a:gd name="T24" fmla="*/ 2166 w 2391"/>
                <a:gd name="T25" fmla="*/ 1335 h 1611"/>
                <a:gd name="T26" fmla="*/ 2032 w 2391"/>
                <a:gd name="T27" fmla="*/ 1430 h 1611"/>
                <a:gd name="T28" fmla="*/ 1876 w 2391"/>
                <a:gd name="T29" fmla="*/ 1508 h 1611"/>
                <a:gd name="T30" fmla="*/ 1701 w 2391"/>
                <a:gd name="T31" fmla="*/ 1564 h 1611"/>
                <a:gd name="T32" fmla="*/ 1510 w 2391"/>
                <a:gd name="T33" fmla="*/ 1598 h 1611"/>
                <a:gd name="T34" fmla="*/ 1311 w 2391"/>
                <a:gd name="T35" fmla="*/ 1611 h 1611"/>
                <a:gd name="T36" fmla="*/ 1108 w 2391"/>
                <a:gd name="T37" fmla="*/ 1600 h 1611"/>
                <a:gd name="T38" fmla="*/ 907 w 2391"/>
                <a:gd name="T39" fmla="*/ 1568 h 1611"/>
                <a:gd name="T40" fmla="*/ 716 w 2391"/>
                <a:gd name="T41" fmla="*/ 1512 h 1611"/>
                <a:gd name="T42" fmla="*/ 537 w 2391"/>
                <a:gd name="T43" fmla="*/ 1436 h 1611"/>
                <a:gd name="T44" fmla="*/ 379 w 2391"/>
                <a:gd name="T45" fmla="*/ 1341 h 1611"/>
                <a:gd name="T46" fmla="*/ 243 w 2391"/>
                <a:gd name="T47" fmla="*/ 1233 h 1611"/>
                <a:gd name="T48" fmla="*/ 134 w 2391"/>
                <a:gd name="T49" fmla="*/ 1110 h 1611"/>
                <a:gd name="T50" fmla="*/ 57 w 2391"/>
                <a:gd name="T51" fmla="*/ 981 h 1611"/>
                <a:gd name="T52" fmla="*/ 11 w 2391"/>
                <a:gd name="T53" fmla="*/ 845 h 1611"/>
                <a:gd name="T54" fmla="*/ 0 w 2391"/>
                <a:gd name="T55" fmla="*/ 709 h 1611"/>
                <a:gd name="T56" fmla="*/ 24 w 2391"/>
                <a:gd name="T57" fmla="*/ 575 h 1611"/>
                <a:gd name="T58" fmla="*/ 83 w 2391"/>
                <a:gd name="T59" fmla="*/ 447 h 1611"/>
                <a:gd name="T60" fmla="*/ 171 w 2391"/>
                <a:gd name="T61" fmla="*/ 331 h 1611"/>
                <a:gd name="T62" fmla="*/ 290 w 2391"/>
                <a:gd name="T63" fmla="*/ 227 h 1611"/>
                <a:gd name="T64" fmla="*/ 435 w 2391"/>
                <a:gd name="T65" fmla="*/ 141 h 1611"/>
                <a:gd name="T66" fmla="*/ 602 w 2391"/>
                <a:gd name="T67" fmla="*/ 74 h 1611"/>
                <a:gd name="T68" fmla="*/ 786 w 2391"/>
                <a:gd name="T69" fmla="*/ 28 h 1611"/>
                <a:gd name="T70" fmla="*/ 980 w 2391"/>
                <a:gd name="T71" fmla="*/ 3 h 1611"/>
                <a:gd name="T72" fmla="*/ 1181 w 2391"/>
                <a:gd name="T73" fmla="*/ 3 h 16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391" h="1611">
                  <a:moveTo>
                    <a:pt x="1283" y="11"/>
                  </a:moveTo>
                  <a:lnTo>
                    <a:pt x="1385" y="24"/>
                  </a:lnTo>
                  <a:lnTo>
                    <a:pt x="1484" y="46"/>
                  </a:lnTo>
                  <a:lnTo>
                    <a:pt x="1582" y="69"/>
                  </a:lnTo>
                  <a:lnTo>
                    <a:pt x="1675" y="100"/>
                  </a:lnTo>
                  <a:lnTo>
                    <a:pt x="1768" y="136"/>
                  </a:lnTo>
                  <a:lnTo>
                    <a:pt x="1854" y="175"/>
                  </a:lnTo>
                  <a:lnTo>
                    <a:pt x="1936" y="221"/>
                  </a:lnTo>
                  <a:lnTo>
                    <a:pt x="2012" y="270"/>
                  </a:lnTo>
                  <a:lnTo>
                    <a:pt x="2083" y="322"/>
                  </a:lnTo>
                  <a:lnTo>
                    <a:pt x="2148" y="380"/>
                  </a:lnTo>
                  <a:lnTo>
                    <a:pt x="2207" y="439"/>
                  </a:lnTo>
                  <a:lnTo>
                    <a:pt x="2257" y="501"/>
                  </a:lnTo>
                  <a:lnTo>
                    <a:pt x="2300" y="566"/>
                  </a:lnTo>
                  <a:lnTo>
                    <a:pt x="2334" y="631"/>
                  </a:lnTo>
                  <a:lnTo>
                    <a:pt x="2360" y="698"/>
                  </a:lnTo>
                  <a:lnTo>
                    <a:pt x="2380" y="767"/>
                  </a:lnTo>
                  <a:lnTo>
                    <a:pt x="2388" y="836"/>
                  </a:lnTo>
                  <a:lnTo>
                    <a:pt x="2391" y="903"/>
                  </a:lnTo>
                  <a:lnTo>
                    <a:pt x="2382" y="970"/>
                  </a:lnTo>
                  <a:lnTo>
                    <a:pt x="2367" y="1037"/>
                  </a:lnTo>
                  <a:lnTo>
                    <a:pt x="2343" y="1102"/>
                  </a:lnTo>
                  <a:lnTo>
                    <a:pt x="2311" y="1164"/>
                  </a:lnTo>
                  <a:lnTo>
                    <a:pt x="2270" y="1225"/>
                  </a:lnTo>
                  <a:lnTo>
                    <a:pt x="2220" y="1281"/>
                  </a:lnTo>
                  <a:lnTo>
                    <a:pt x="2166" y="1335"/>
                  </a:lnTo>
                  <a:lnTo>
                    <a:pt x="2101" y="1384"/>
                  </a:lnTo>
                  <a:lnTo>
                    <a:pt x="2032" y="1430"/>
                  </a:lnTo>
                  <a:lnTo>
                    <a:pt x="1958" y="1471"/>
                  </a:lnTo>
                  <a:lnTo>
                    <a:pt x="1876" y="1508"/>
                  </a:lnTo>
                  <a:lnTo>
                    <a:pt x="1789" y="1538"/>
                  </a:lnTo>
                  <a:lnTo>
                    <a:pt x="1701" y="1564"/>
                  </a:lnTo>
                  <a:lnTo>
                    <a:pt x="1608" y="1585"/>
                  </a:lnTo>
                  <a:lnTo>
                    <a:pt x="1510" y="1598"/>
                  </a:lnTo>
                  <a:lnTo>
                    <a:pt x="1411" y="1609"/>
                  </a:lnTo>
                  <a:lnTo>
                    <a:pt x="1311" y="1611"/>
                  </a:lnTo>
                  <a:lnTo>
                    <a:pt x="1210" y="1609"/>
                  </a:lnTo>
                  <a:lnTo>
                    <a:pt x="1108" y="1600"/>
                  </a:lnTo>
                  <a:lnTo>
                    <a:pt x="1006" y="1587"/>
                  </a:lnTo>
                  <a:lnTo>
                    <a:pt x="907" y="1568"/>
                  </a:lnTo>
                  <a:lnTo>
                    <a:pt x="809" y="1542"/>
                  </a:lnTo>
                  <a:lnTo>
                    <a:pt x="716" y="1512"/>
                  </a:lnTo>
                  <a:lnTo>
                    <a:pt x="626" y="1475"/>
                  </a:lnTo>
                  <a:lnTo>
                    <a:pt x="537" y="1436"/>
                  </a:lnTo>
                  <a:lnTo>
                    <a:pt x="455" y="1391"/>
                  </a:lnTo>
                  <a:lnTo>
                    <a:pt x="379" y="1341"/>
                  </a:lnTo>
                  <a:lnTo>
                    <a:pt x="308" y="1289"/>
                  </a:lnTo>
                  <a:lnTo>
                    <a:pt x="243" y="1233"/>
                  </a:lnTo>
                  <a:lnTo>
                    <a:pt x="184" y="1173"/>
                  </a:lnTo>
                  <a:lnTo>
                    <a:pt x="134" y="1110"/>
                  </a:lnTo>
                  <a:lnTo>
                    <a:pt x="91" y="1045"/>
                  </a:lnTo>
                  <a:lnTo>
                    <a:pt x="57" y="981"/>
                  </a:lnTo>
                  <a:lnTo>
                    <a:pt x="31" y="914"/>
                  </a:lnTo>
                  <a:lnTo>
                    <a:pt x="11" y="845"/>
                  </a:lnTo>
                  <a:lnTo>
                    <a:pt x="3" y="776"/>
                  </a:lnTo>
                  <a:lnTo>
                    <a:pt x="0" y="709"/>
                  </a:lnTo>
                  <a:lnTo>
                    <a:pt x="9" y="642"/>
                  </a:lnTo>
                  <a:lnTo>
                    <a:pt x="24" y="575"/>
                  </a:lnTo>
                  <a:lnTo>
                    <a:pt x="48" y="510"/>
                  </a:lnTo>
                  <a:lnTo>
                    <a:pt x="83" y="447"/>
                  </a:lnTo>
                  <a:lnTo>
                    <a:pt x="121" y="387"/>
                  </a:lnTo>
                  <a:lnTo>
                    <a:pt x="171" y="331"/>
                  </a:lnTo>
                  <a:lnTo>
                    <a:pt x="227" y="277"/>
                  </a:lnTo>
                  <a:lnTo>
                    <a:pt x="290" y="227"/>
                  </a:lnTo>
                  <a:lnTo>
                    <a:pt x="359" y="182"/>
                  </a:lnTo>
                  <a:lnTo>
                    <a:pt x="435" y="141"/>
                  </a:lnTo>
                  <a:lnTo>
                    <a:pt x="515" y="104"/>
                  </a:lnTo>
                  <a:lnTo>
                    <a:pt x="602" y="74"/>
                  </a:lnTo>
                  <a:lnTo>
                    <a:pt x="690" y="48"/>
                  </a:lnTo>
                  <a:lnTo>
                    <a:pt x="786" y="28"/>
                  </a:lnTo>
                  <a:lnTo>
                    <a:pt x="881" y="13"/>
                  </a:lnTo>
                  <a:lnTo>
                    <a:pt x="980" y="3"/>
                  </a:lnTo>
                  <a:lnTo>
                    <a:pt x="1082" y="0"/>
                  </a:lnTo>
                  <a:lnTo>
                    <a:pt x="1181" y="3"/>
                  </a:lnTo>
                  <a:lnTo>
                    <a:pt x="1283" y="11"/>
                  </a:lnTo>
                </a:path>
              </a:pathLst>
            </a:cu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id-ID"/>
            </a:p>
          </p:txBody>
        </p:sp>
        <p:sp>
          <p:nvSpPr>
            <p:cNvPr id="130" name="Rectangle 115"/>
            <p:cNvSpPr>
              <a:spLocks noChangeAspect="1" noChangeArrowheads="1"/>
            </p:cNvSpPr>
            <p:nvPr/>
          </p:nvSpPr>
          <p:spPr bwMode="auto">
            <a:xfrm>
              <a:off x="1238" y="2826"/>
              <a:ext cx="101" cy="2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id-ID" sz="1600">
                  <a:solidFill>
                    <a:srgbClr val="FF0000"/>
                  </a:solidFill>
                </a:rPr>
                <a:t>4</a:t>
              </a:r>
              <a:endParaRPr lang="en-US" altLang="id-ID" sz="1600"/>
            </a:p>
          </p:txBody>
        </p:sp>
      </p:grpSp>
      <p:grpSp>
        <p:nvGrpSpPr>
          <p:cNvPr id="131" name="Group 116"/>
          <p:cNvGrpSpPr>
            <a:grpSpLocks noChangeAspect="1"/>
          </p:cNvGrpSpPr>
          <p:nvPr/>
        </p:nvGrpSpPr>
        <p:grpSpPr bwMode="auto">
          <a:xfrm>
            <a:off x="2055553" y="1633313"/>
            <a:ext cx="2595563" cy="2289175"/>
            <a:chOff x="194" y="975"/>
            <a:chExt cx="2522" cy="2224"/>
          </a:xfrm>
        </p:grpSpPr>
        <p:sp>
          <p:nvSpPr>
            <p:cNvPr id="132" name="Rectangle 117"/>
            <p:cNvSpPr>
              <a:spLocks noChangeAspect="1" noChangeArrowheads="1"/>
            </p:cNvSpPr>
            <p:nvPr/>
          </p:nvSpPr>
          <p:spPr bwMode="auto">
            <a:xfrm>
              <a:off x="2138" y="975"/>
              <a:ext cx="101" cy="2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id-ID" sz="1600">
                  <a:solidFill>
                    <a:srgbClr val="FF0000"/>
                  </a:solidFill>
                </a:rPr>
                <a:t>5</a:t>
              </a:r>
              <a:endParaRPr lang="en-US" altLang="id-ID" sz="1600"/>
            </a:p>
          </p:txBody>
        </p:sp>
        <p:sp>
          <p:nvSpPr>
            <p:cNvPr id="133" name="Freeform 118"/>
            <p:cNvSpPr>
              <a:spLocks noChangeAspect="1"/>
            </p:cNvSpPr>
            <p:nvPr/>
          </p:nvSpPr>
          <p:spPr bwMode="auto">
            <a:xfrm>
              <a:off x="194" y="988"/>
              <a:ext cx="2522" cy="2211"/>
            </a:xfrm>
            <a:custGeom>
              <a:avLst/>
              <a:gdLst>
                <a:gd name="T0" fmla="*/ 1363 w 2522"/>
                <a:gd name="T1" fmla="*/ 4 h 2211"/>
                <a:gd name="T2" fmla="*/ 1568 w 2522"/>
                <a:gd name="T3" fmla="*/ 34 h 2211"/>
                <a:gd name="T4" fmla="*/ 1765 w 2522"/>
                <a:gd name="T5" fmla="*/ 92 h 2211"/>
                <a:gd name="T6" fmla="*/ 1949 w 2522"/>
                <a:gd name="T7" fmla="*/ 179 h 2211"/>
                <a:gd name="T8" fmla="*/ 2113 w 2522"/>
                <a:gd name="T9" fmla="*/ 291 h 2211"/>
                <a:gd name="T10" fmla="*/ 2254 w 2522"/>
                <a:gd name="T11" fmla="*/ 425 h 2211"/>
                <a:gd name="T12" fmla="*/ 2368 w 2522"/>
                <a:gd name="T13" fmla="*/ 578 h 2211"/>
                <a:gd name="T14" fmla="*/ 2453 w 2522"/>
                <a:gd name="T15" fmla="*/ 744 h 2211"/>
                <a:gd name="T16" fmla="*/ 2505 w 2522"/>
                <a:gd name="T17" fmla="*/ 922 h 2211"/>
                <a:gd name="T18" fmla="*/ 2522 w 2522"/>
                <a:gd name="T19" fmla="*/ 1103 h 2211"/>
                <a:gd name="T20" fmla="*/ 2505 w 2522"/>
                <a:gd name="T21" fmla="*/ 1284 h 2211"/>
                <a:gd name="T22" fmla="*/ 2453 w 2522"/>
                <a:gd name="T23" fmla="*/ 1461 h 2211"/>
                <a:gd name="T24" fmla="*/ 2371 w 2522"/>
                <a:gd name="T25" fmla="*/ 1630 h 2211"/>
                <a:gd name="T26" fmla="*/ 2256 w 2522"/>
                <a:gd name="T27" fmla="*/ 1783 h 2211"/>
                <a:gd name="T28" fmla="*/ 2115 w 2522"/>
                <a:gd name="T29" fmla="*/ 1917 h 2211"/>
                <a:gd name="T30" fmla="*/ 1951 w 2522"/>
                <a:gd name="T31" fmla="*/ 2029 h 2211"/>
                <a:gd name="T32" fmla="*/ 1769 w 2522"/>
                <a:gd name="T33" fmla="*/ 2118 h 2211"/>
                <a:gd name="T34" fmla="*/ 1572 w 2522"/>
                <a:gd name="T35" fmla="*/ 2176 h 2211"/>
                <a:gd name="T36" fmla="*/ 1367 w 2522"/>
                <a:gd name="T37" fmla="*/ 2206 h 2211"/>
                <a:gd name="T38" fmla="*/ 1159 w 2522"/>
                <a:gd name="T39" fmla="*/ 2206 h 2211"/>
                <a:gd name="T40" fmla="*/ 954 w 2522"/>
                <a:gd name="T41" fmla="*/ 2178 h 2211"/>
                <a:gd name="T42" fmla="*/ 755 w 2522"/>
                <a:gd name="T43" fmla="*/ 2118 h 2211"/>
                <a:gd name="T44" fmla="*/ 573 w 2522"/>
                <a:gd name="T45" fmla="*/ 2031 h 2211"/>
                <a:gd name="T46" fmla="*/ 409 w 2522"/>
                <a:gd name="T47" fmla="*/ 1919 h 2211"/>
                <a:gd name="T48" fmla="*/ 266 w 2522"/>
                <a:gd name="T49" fmla="*/ 1785 h 2211"/>
                <a:gd name="T50" fmla="*/ 151 w 2522"/>
                <a:gd name="T51" fmla="*/ 1634 h 2211"/>
                <a:gd name="T52" fmla="*/ 69 w 2522"/>
                <a:gd name="T53" fmla="*/ 1466 h 2211"/>
                <a:gd name="T54" fmla="*/ 17 w 2522"/>
                <a:gd name="T55" fmla="*/ 1289 h 2211"/>
                <a:gd name="T56" fmla="*/ 0 w 2522"/>
                <a:gd name="T57" fmla="*/ 1107 h 2211"/>
                <a:gd name="T58" fmla="*/ 17 w 2522"/>
                <a:gd name="T59" fmla="*/ 926 h 2211"/>
                <a:gd name="T60" fmla="*/ 67 w 2522"/>
                <a:gd name="T61" fmla="*/ 749 h 2211"/>
                <a:gd name="T62" fmla="*/ 151 w 2522"/>
                <a:gd name="T63" fmla="*/ 580 h 2211"/>
                <a:gd name="T64" fmla="*/ 264 w 2522"/>
                <a:gd name="T65" fmla="*/ 429 h 2211"/>
                <a:gd name="T66" fmla="*/ 404 w 2522"/>
                <a:gd name="T67" fmla="*/ 293 h 2211"/>
                <a:gd name="T68" fmla="*/ 569 w 2522"/>
                <a:gd name="T69" fmla="*/ 181 h 2211"/>
                <a:gd name="T70" fmla="*/ 753 w 2522"/>
                <a:gd name="T71" fmla="*/ 95 h 2211"/>
                <a:gd name="T72" fmla="*/ 949 w 2522"/>
                <a:gd name="T73" fmla="*/ 34 h 2211"/>
                <a:gd name="T74" fmla="*/ 1155 w 2522"/>
                <a:gd name="T75" fmla="*/ 4 h 2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522" h="2211">
                  <a:moveTo>
                    <a:pt x="1259" y="0"/>
                  </a:moveTo>
                  <a:lnTo>
                    <a:pt x="1363" y="4"/>
                  </a:lnTo>
                  <a:lnTo>
                    <a:pt x="1466" y="15"/>
                  </a:lnTo>
                  <a:lnTo>
                    <a:pt x="1568" y="34"/>
                  </a:lnTo>
                  <a:lnTo>
                    <a:pt x="1668" y="60"/>
                  </a:lnTo>
                  <a:lnTo>
                    <a:pt x="1765" y="92"/>
                  </a:lnTo>
                  <a:lnTo>
                    <a:pt x="1858" y="131"/>
                  </a:lnTo>
                  <a:lnTo>
                    <a:pt x="1949" y="179"/>
                  </a:lnTo>
                  <a:lnTo>
                    <a:pt x="2033" y="233"/>
                  </a:lnTo>
                  <a:lnTo>
                    <a:pt x="2113" y="291"/>
                  </a:lnTo>
                  <a:lnTo>
                    <a:pt x="2187" y="356"/>
                  </a:lnTo>
                  <a:lnTo>
                    <a:pt x="2254" y="425"/>
                  </a:lnTo>
                  <a:lnTo>
                    <a:pt x="2314" y="498"/>
                  </a:lnTo>
                  <a:lnTo>
                    <a:pt x="2368" y="578"/>
                  </a:lnTo>
                  <a:lnTo>
                    <a:pt x="2414" y="660"/>
                  </a:lnTo>
                  <a:lnTo>
                    <a:pt x="2453" y="744"/>
                  </a:lnTo>
                  <a:lnTo>
                    <a:pt x="2483" y="831"/>
                  </a:lnTo>
                  <a:lnTo>
                    <a:pt x="2505" y="922"/>
                  </a:lnTo>
                  <a:lnTo>
                    <a:pt x="2518" y="1012"/>
                  </a:lnTo>
                  <a:lnTo>
                    <a:pt x="2522" y="1103"/>
                  </a:lnTo>
                  <a:lnTo>
                    <a:pt x="2518" y="1194"/>
                  </a:lnTo>
                  <a:lnTo>
                    <a:pt x="2505" y="1284"/>
                  </a:lnTo>
                  <a:lnTo>
                    <a:pt x="2483" y="1375"/>
                  </a:lnTo>
                  <a:lnTo>
                    <a:pt x="2453" y="1461"/>
                  </a:lnTo>
                  <a:lnTo>
                    <a:pt x="2416" y="1548"/>
                  </a:lnTo>
                  <a:lnTo>
                    <a:pt x="2371" y="1630"/>
                  </a:lnTo>
                  <a:lnTo>
                    <a:pt x="2317" y="1707"/>
                  </a:lnTo>
                  <a:lnTo>
                    <a:pt x="2256" y="1783"/>
                  </a:lnTo>
                  <a:lnTo>
                    <a:pt x="2189" y="1852"/>
                  </a:lnTo>
                  <a:lnTo>
                    <a:pt x="2115" y="1917"/>
                  </a:lnTo>
                  <a:lnTo>
                    <a:pt x="2037" y="1975"/>
                  </a:lnTo>
                  <a:lnTo>
                    <a:pt x="1951" y="2029"/>
                  </a:lnTo>
                  <a:lnTo>
                    <a:pt x="1862" y="2077"/>
                  </a:lnTo>
                  <a:lnTo>
                    <a:pt x="1769" y="2118"/>
                  </a:lnTo>
                  <a:lnTo>
                    <a:pt x="1672" y="2150"/>
                  </a:lnTo>
                  <a:lnTo>
                    <a:pt x="1572" y="2176"/>
                  </a:lnTo>
                  <a:lnTo>
                    <a:pt x="1471" y="2195"/>
                  </a:lnTo>
                  <a:lnTo>
                    <a:pt x="1367" y="2206"/>
                  </a:lnTo>
                  <a:lnTo>
                    <a:pt x="1263" y="2211"/>
                  </a:lnTo>
                  <a:lnTo>
                    <a:pt x="1159" y="2206"/>
                  </a:lnTo>
                  <a:lnTo>
                    <a:pt x="1055" y="2195"/>
                  </a:lnTo>
                  <a:lnTo>
                    <a:pt x="954" y="2178"/>
                  </a:lnTo>
                  <a:lnTo>
                    <a:pt x="852" y="2152"/>
                  </a:lnTo>
                  <a:lnTo>
                    <a:pt x="755" y="2118"/>
                  </a:lnTo>
                  <a:lnTo>
                    <a:pt x="662" y="2079"/>
                  </a:lnTo>
                  <a:lnTo>
                    <a:pt x="573" y="2031"/>
                  </a:lnTo>
                  <a:lnTo>
                    <a:pt x="486" y="1980"/>
                  </a:lnTo>
                  <a:lnTo>
                    <a:pt x="409" y="1919"/>
                  </a:lnTo>
                  <a:lnTo>
                    <a:pt x="333" y="1856"/>
                  </a:lnTo>
                  <a:lnTo>
                    <a:pt x="266" y="1785"/>
                  </a:lnTo>
                  <a:lnTo>
                    <a:pt x="205" y="1712"/>
                  </a:lnTo>
                  <a:lnTo>
                    <a:pt x="151" y="1634"/>
                  </a:lnTo>
                  <a:lnTo>
                    <a:pt x="106" y="1552"/>
                  </a:lnTo>
                  <a:lnTo>
                    <a:pt x="69" y="1466"/>
                  </a:lnTo>
                  <a:lnTo>
                    <a:pt x="39" y="1379"/>
                  </a:lnTo>
                  <a:lnTo>
                    <a:pt x="17" y="1289"/>
                  </a:lnTo>
                  <a:lnTo>
                    <a:pt x="4" y="1198"/>
                  </a:lnTo>
                  <a:lnTo>
                    <a:pt x="0" y="1107"/>
                  </a:lnTo>
                  <a:lnTo>
                    <a:pt x="4" y="1017"/>
                  </a:lnTo>
                  <a:lnTo>
                    <a:pt x="17" y="926"/>
                  </a:lnTo>
                  <a:lnTo>
                    <a:pt x="37" y="835"/>
                  </a:lnTo>
                  <a:lnTo>
                    <a:pt x="67" y="749"/>
                  </a:lnTo>
                  <a:lnTo>
                    <a:pt x="106" y="662"/>
                  </a:lnTo>
                  <a:lnTo>
                    <a:pt x="151" y="580"/>
                  </a:lnTo>
                  <a:lnTo>
                    <a:pt x="203" y="503"/>
                  </a:lnTo>
                  <a:lnTo>
                    <a:pt x="264" y="429"/>
                  </a:lnTo>
                  <a:lnTo>
                    <a:pt x="331" y="358"/>
                  </a:lnTo>
                  <a:lnTo>
                    <a:pt x="404" y="293"/>
                  </a:lnTo>
                  <a:lnTo>
                    <a:pt x="484" y="235"/>
                  </a:lnTo>
                  <a:lnTo>
                    <a:pt x="569" y="181"/>
                  </a:lnTo>
                  <a:lnTo>
                    <a:pt x="660" y="133"/>
                  </a:lnTo>
                  <a:lnTo>
                    <a:pt x="753" y="95"/>
                  </a:lnTo>
                  <a:lnTo>
                    <a:pt x="850" y="60"/>
                  </a:lnTo>
                  <a:lnTo>
                    <a:pt x="949" y="34"/>
                  </a:lnTo>
                  <a:lnTo>
                    <a:pt x="1051" y="15"/>
                  </a:lnTo>
                  <a:lnTo>
                    <a:pt x="1155" y="4"/>
                  </a:lnTo>
                  <a:lnTo>
                    <a:pt x="1259" y="0"/>
                  </a:lnTo>
                </a:path>
              </a:pathLst>
            </a:cu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id-ID"/>
            </a:p>
          </p:txBody>
        </p:sp>
      </p:grpSp>
    </p:spTree>
    <p:extLst>
      <p:ext uri="{BB962C8B-B14F-4D97-AF65-F5344CB8AC3E}">
        <p14:creationId xmlns:p14="http://schemas.microsoft.com/office/powerpoint/2010/main" val="2550930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76F3379-F0D1-BA4C-85CA-9A81CC406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Capaian</a:t>
            </a:r>
            <a:r>
              <a:rPr lang="en-US" dirty="0"/>
              <a:t> </a:t>
            </a:r>
            <a:r>
              <a:rPr lang="en-US" dirty="0" err="1"/>
              <a:t>Pembelajaran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5C3E596-EE98-974A-91BA-E1AC0C91460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en-US" dirty="0"/>
              <a:t>Mahasiswa mampu </a:t>
            </a:r>
            <a:r>
              <a:rPr lang="en-US" dirty="0" err="1"/>
              <a:t>menjelaskan</a:t>
            </a:r>
            <a:r>
              <a:rPr lang="en-US" dirty="0"/>
              <a:t> </a:t>
            </a:r>
            <a:r>
              <a:rPr lang="en-US" dirty="0" err="1"/>
              <a:t>algoritma</a:t>
            </a:r>
            <a:r>
              <a:rPr lang="en-US" dirty="0"/>
              <a:t> clustering </a:t>
            </a:r>
            <a:r>
              <a:rPr lang="en-US" dirty="0" err="1"/>
              <a:t>berbasis</a:t>
            </a:r>
            <a:r>
              <a:rPr lang="en-US" dirty="0"/>
              <a:t> </a:t>
            </a:r>
            <a:r>
              <a:rPr lang="en-US" dirty="0" err="1"/>
              <a:t>hirarki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penggunaannya</a:t>
            </a:r>
            <a:r>
              <a:rPr lang="en-US" dirty="0"/>
              <a:t> </a:t>
            </a:r>
            <a:r>
              <a:rPr lang="en-US" dirty="0" err="1"/>
              <a:t>pada</a:t>
            </a:r>
            <a:r>
              <a:rPr lang="en-US" dirty="0"/>
              <a:t> </a:t>
            </a:r>
            <a:r>
              <a:rPr lang="en-US" dirty="0" err="1"/>
              <a:t>suatu</a:t>
            </a:r>
            <a:r>
              <a:rPr lang="en-US" dirty="0"/>
              <a:t> aplikasi</a:t>
            </a:r>
          </a:p>
        </p:txBody>
      </p:sp>
    </p:spTree>
    <p:extLst>
      <p:ext uri="{BB962C8B-B14F-4D97-AF65-F5344CB8AC3E}">
        <p14:creationId xmlns:p14="http://schemas.microsoft.com/office/powerpoint/2010/main" val="32519045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4"/>
          <p:cNvSpPr txBox="1"/>
          <p:nvPr/>
        </p:nvSpPr>
        <p:spPr>
          <a:xfrm>
            <a:off x="428508" y="1373122"/>
            <a:ext cx="7306400" cy="677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buClr>
                <a:srgbClr val="000000"/>
              </a:buClr>
              <a:buSzPts val="1350"/>
            </a:pPr>
            <a:r>
              <a:rPr lang="en-US" sz="2800" b="1" dirty="0">
                <a:solidFill>
                  <a:srgbClr val="0F3570"/>
                </a:solidFill>
                <a:latin typeface="Overlock"/>
                <a:ea typeface="Overlock"/>
                <a:cs typeface="Overlock"/>
                <a:sym typeface="Overlock"/>
              </a:rPr>
              <a:t>DBSCAN</a:t>
            </a:r>
            <a:endParaRPr sz="2800" b="1" dirty="0">
              <a:solidFill>
                <a:srgbClr val="0F3570"/>
              </a:solidFill>
              <a:latin typeface="Overlock"/>
              <a:ea typeface="Overlock"/>
              <a:cs typeface="Overlock"/>
              <a:sym typeface="Overlock"/>
            </a:endParaRPr>
          </a:p>
        </p:txBody>
      </p:sp>
      <p:sp>
        <p:nvSpPr>
          <p:cNvPr id="132" name="Google Shape;132;p4"/>
          <p:cNvSpPr txBox="1"/>
          <p:nvPr/>
        </p:nvSpPr>
        <p:spPr>
          <a:xfrm>
            <a:off x="312067" y="1066834"/>
            <a:ext cx="1167880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buClr>
                <a:srgbClr val="000000"/>
              </a:buClr>
              <a:buSzPts val="1350"/>
            </a:pPr>
            <a:endParaRPr b="1">
              <a:solidFill>
                <a:srgbClr val="0F3570"/>
              </a:solidFill>
              <a:latin typeface="Overlock"/>
              <a:ea typeface="Overlock"/>
              <a:cs typeface="Overlock"/>
              <a:sym typeface="Overlock"/>
            </a:endParaRPr>
          </a:p>
        </p:txBody>
      </p:sp>
      <p:sp>
        <p:nvSpPr>
          <p:cNvPr id="133" name="Google Shape;133;p4"/>
          <p:cNvSpPr txBox="1"/>
          <p:nvPr/>
        </p:nvSpPr>
        <p:spPr>
          <a:xfrm>
            <a:off x="455557" y="1919070"/>
            <a:ext cx="11511544" cy="1378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just">
              <a:lnSpc>
                <a:spcPct val="115000"/>
              </a:lnSpc>
            </a:pP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Pada slide </a:t>
            </a:r>
            <a:r>
              <a:rPr lang="en-US" sz="16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sebelumnya</a:t>
            </a: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telah</a:t>
            </a: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dijelaskan</a:t>
            </a: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teknik</a:t>
            </a: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clustering </a:t>
            </a:r>
            <a:r>
              <a:rPr lang="en-US" sz="16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berbasis</a:t>
            </a: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partisi</a:t>
            </a: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dan </a:t>
            </a:r>
            <a:r>
              <a:rPr lang="en-US" sz="16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hirarki</a:t>
            </a: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-US" sz="16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kedua</a:t>
            </a: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Teknik </a:t>
            </a:r>
            <a:r>
              <a:rPr lang="en-US" sz="16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ini</a:t>
            </a: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efisien</a:t>
            </a: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jika</a:t>
            </a: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dataset </a:t>
            </a:r>
            <a:r>
              <a:rPr lang="en-US" sz="16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berbentuk</a:t>
            </a: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normal. </a:t>
            </a:r>
            <a:r>
              <a:rPr lang="en-US" sz="16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Namun</a:t>
            </a: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ketika</a:t>
            </a: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data cluster </a:t>
            </a:r>
            <a:r>
              <a:rPr lang="en-US" sz="16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berbentuk</a:t>
            </a: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arbiter </a:t>
            </a:r>
            <a:r>
              <a:rPr lang="en-US" sz="16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atau</a:t>
            </a: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ingin</a:t>
            </a: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mendeteksi</a:t>
            </a: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cluster out </a:t>
            </a:r>
            <a:r>
              <a:rPr lang="en-US" sz="16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lier</a:t>
            </a: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-US" sz="16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maka</a:t>
            </a: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DBSCAN </a:t>
            </a:r>
            <a:r>
              <a:rPr lang="en-US" sz="16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merupakan</a:t>
            </a: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Teknik cluster yang </a:t>
            </a:r>
            <a:r>
              <a:rPr lang="en-US" sz="16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sesuai</a:t>
            </a: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. </a:t>
            </a:r>
            <a:r>
              <a:rPr lang="en-US" sz="16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Untuk</a:t>
            </a: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lebih</a:t>
            </a: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jelasnya</a:t>
            </a: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dapat</a:t>
            </a: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diamati</a:t>
            </a: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pada </a:t>
            </a:r>
            <a:r>
              <a:rPr lang="en-US" sz="16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gambar</a:t>
            </a: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berikut</a:t>
            </a: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:</a:t>
            </a:r>
          </a:p>
          <a:p>
            <a:pPr algn="just">
              <a:lnSpc>
                <a:spcPct val="115000"/>
              </a:lnSpc>
            </a:pPr>
            <a:endParaRPr lang="en-US" sz="16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1026" name="Picture 2" descr="Figure">
            <a:extLst>
              <a:ext uri="{FF2B5EF4-FFF2-40B4-BE49-F238E27FC236}">
                <a16:creationId xmlns:a16="http://schemas.microsoft.com/office/drawing/2014/main" id="{693ED702-FE4C-4E35-A71D-ED426822BF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725" y="2999367"/>
            <a:ext cx="9002232" cy="3361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4DCE295-D0BC-4791-A6BA-93EEB3209572}"/>
              </a:ext>
            </a:extLst>
          </p:cNvPr>
          <p:cNvSpPr txBox="1"/>
          <p:nvPr/>
        </p:nvSpPr>
        <p:spPr>
          <a:xfrm>
            <a:off x="1524000" y="6079400"/>
            <a:ext cx="6230677" cy="256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67" dirty="0"/>
              <a:t>Image source: https://github.com/NSHipster/DBSCAN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8FA9E6-8944-4B3F-8817-164BB852444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B1AF529-D4DA-422D-89BD-21142F093944}"/>
              </a:ext>
            </a:extLst>
          </p:cNvPr>
          <p:cNvSpPr/>
          <p:nvPr/>
        </p:nvSpPr>
        <p:spPr>
          <a:xfrm>
            <a:off x="-144162" y="6435707"/>
            <a:ext cx="12480324" cy="42229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">
            <a:extLst>
              <a:ext uri="{FF2B5EF4-FFF2-40B4-BE49-F238E27FC236}">
                <a16:creationId xmlns:a16="http://schemas.microsoft.com/office/drawing/2014/main" id="{7DF5B87D-6648-40EE-9D84-D191FE347B23}"/>
              </a:ext>
            </a:extLst>
          </p:cNvPr>
          <p:cNvSpPr txBox="1"/>
          <p:nvPr/>
        </p:nvSpPr>
        <p:spPr>
          <a:xfrm>
            <a:off x="868181" y="6472778"/>
            <a:ext cx="3916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Raleway SemiBold" panose="020B0703030101060003" pitchFamily="34" charset="0"/>
              </a:rPr>
              <a:t>www.its.ac.id</a:t>
            </a:r>
            <a:endParaRPr lang="id-ID" sz="1400" dirty="0">
              <a:solidFill>
                <a:schemeClr val="bg1"/>
              </a:solidFill>
              <a:latin typeface="Raleway SemiBold" panose="020B0703030101060003" pitchFamily="34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5742A86-D3B8-4E83-9DCA-76B34C643190}"/>
              </a:ext>
            </a:extLst>
          </p:cNvPr>
          <p:cNvGrpSpPr/>
          <p:nvPr/>
        </p:nvGrpSpPr>
        <p:grpSpPr>
          <a:xfrm>
            <a:off x="343482" y="6589488"/>
            <a:ext cx="276847" cy="99072"/>
            <a:chOff x="258233" y="6589488"/>
            <a:chExt cx="276847" cy="99072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C8C83032-9FF5-4EB9-A3C3-4EF401C77AE3}"/>
                </a:ext>
              </a:extLst>
            </p:cNvPr>
            <p:cNvSpPr/>
            <p:nvPr/>
          </p:nvSpPr>
          <p:spPr>
            <a:xfrm>
              <a:off x="258233" y="6589488"/>
              <a:ext cx="106347" cy="99072"/>
            </a:xfrm>
            <a:prstGeom prst="ellipse">
              <a:avLst/>
            </a:prstGeom>
            <a:solidFill>
              <a:srgbClr val="F5AA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203A49D9-863F-4309-AA2C-7A3DE0FF3C0D}"/>
                </a:ext>
              </a:extLst>
            </p:cNvPr>
            <p:cNvSpPr/>
            <p:nvPr/>
          </p:nvSpPr>
          <p:spPr>
            <a:xfrm>
              <a:off x="428733" y="6589488"/>
              <a:ext cx="106347" cy="99072"/>
            </a:xfrm>
            <a:prstGeom prst="ellipse">
              <a:avLst/>
            </a:prstGeom>
            <a:solidFill>
              <a:srgbClr val="FFC4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sp>
        <p:nvSpPr>
          <p:cNvPr id="25" name="TextBox 2">
            <a:extLst>
              <a:ext uri="{FF2B5EF4-FFF2-40B4-BE49-F238E27FC236}">
                <a16:creationId xmlns:a16="http://schemas.microsoft.com/office/drawing/2014/main" id="{98125A84-4664-48D2-BF77-BB5F63B50FEE}"/>
              </a:ext>
            </a:extLst>
          </p:cNvPr>
          <p:cNvSpPr txBox="1"/>
          <p:nvPr/>
        </p:nvSpPr>
        <p:spPr>
          <a:xfrm>
            <a:off x="5405177" y="6477576"/>
            <a:ext cx="66368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  <a:latin typeface="Myriad Pro" panose="020B0503030403020204" pitchFamily="34" charset="0"/>
              </a:rPr>
              <a:t>INSTITUT TEKNOLOGI SEPULUH NOPEMBER, Surabaya - Indonesia</a:t>
            </a:r>
            <a:endParaRPr lang="id-ID" sz="1400" dirty="0">
              <a:solidFill>
                <a:schemeClr val="bg1"/>
              </a:solidFill>
              <a:latin typeface="Myriad Pro" panose="020B0503030403020204" pitchFamily="34" charset="0"/>
            </a:endParaRPr>
          </a:p>
        </p:txBody>
      </p:sp>
      <p:pic>
        <p:nvPicPr>
          <p:cNvPr id="26" name="Picture 25" descr="A close up of a sign&#10;&#10;Description automatically generated">
            <a:extLst>
              <a:ext uri="{FF2B5EF4-FFF2-40B4-BE49-F238E27FC236}">
                <a16:creationId xmlns:a16="http://schemas.microsoft.com/office/drawing/2014/main" id="{922C41DE-E059-4F11-A1C4-8340682F3A9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040" y="166037"/>
            <a:ext cx="622489" cy="622489"/>
          </a:xfrm>
          <a:prstGeom prst="rect">
            <a:avLst/>
          </a:prstGeom>
        </p:spPr>
      </p:pic>
      <p:pic>
        <p:nvPicPr>
          <p:cNvPr id="27" name="Picture 26" descr="A picture containing drawing&#10;&#10;Description automatically generated">
            <a:extLst>
              <a:ext uri="{FF2B5EF4-FFF2-40B4-BE49-F238E27FC236}">
                <a16:creationId xmlns:a16="http://schemas.microsoft.com/office/drawing/2014/main" id="{984557AA-7B99-45EA-A076-BABB1E28E9F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757" y="275191"/>
            <a:ext cx="549401" cy="54940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B6C236C-6203-4AA6-8EF1-18E7518969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05954" y="-663866"/>
            <a:ext cx="6746944" cy="2463637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04D81160-A97A-4D1C-8780-51DA0D7C0330}"/>
              </a:ext>
            </a:extLst>
          </p:cNvPr>
          <p:cNvSpPr/>
          <p:nvPr/>
        </p:nvSpPr>
        <p:spPr>
          <a:xfrm>
            <a:off x="0" y="1477240"/>
            <a:ext cx="343481" cy="422293"/>
          </a:xfrm>
          <a:prstGeom prst="rect">
            <a:avLst/>
          </a:prstGeom>
          <a:solidFill>
            <a:srgbClr val="F5AA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7855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4"/>
          <p:cNvSpPr txBox="1"/>
          <p:nvPr/>
        </p:nvSpPr>
        <p:spPr>
          <a:xfrm>
            <a:off x="312067" y="1415745"/>
            <a:ext cx="7306400" cy="677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buClr>
                <a:srgbClr val="000000"/>
              </a:buClr>
              <a:buSzPts val="1350"/>
            </a:pPr>
            <a:r>
              <a:rPr lang="en-US" sz="2800" b="1" dirty="0">
                <a:solidFill>
                  <a:srgbClr val="0F3570"/>
                </a:solidFill>
                <a:latin typeface="Overlock"/>
                <a:ea typeface="Overlock"/>
                <a:cs typeface="Overlock"/>
                <a:sym typeface="Overlock"/>
              </a:rPr>
              <a:t>DBSCAN</a:t>
            </a:r>
            <a:endParaRPr sz="2800" b="1" dirty="0">
              <a:solidFill>
                <a:srgbClr val="0F3570"/>
              </a:solidFill>
              <a:latin typeface="Overlock"/>
              <a:ea typeface="Overlock"/>
              <a:cs typeface="Overlock"/>
              <a:sym typeface="Overlock"/>
            </a:endParaRPr>
          </a:p>
        </p:txBody>
      </p:sp>
      <p:sp>
        <p:nvSpPr>
          <p:cNvPr id="133" name="Google Shape;133;p4"/>
          <p:cNvSpPr txBox="1"/>
          <p:nvPr/>
        </p:nvSpPr>
        <p:spPr>
          <a:xfrm>
            <a:off x="839087" y="2411972"/>
            <a:ext cx="10135400" cy="1756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just">
              <a:lnSpc>
                <a:spcPct val="115000"/>
              </a:lnSpc>
            </a:pPr>
            <a:r>
              <a:rPr lang="en-US" sz="2133" b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D</a:t>
            </a:r>
            <a:r>
              <a:rPr lang="en-US" sz="2133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ensity-</a:t>
            </a:r>
            <a:r>
              <a:rPr lang="en-US" sz="2133" b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B</a:t>
            </a:r>
            <a:r>
              <a:rPr lang="en-US" sz="2133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ased </a:t>
            </a:r>
            <a:r>
              <a:rPr lang="en-US" sz="2133" b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S</a:t>
            </a:r>
            <a:r>
              <a:rPr lang="en-US" sz="2133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patial </a:t>
            </a:r>
            <a:r>
              <a:rPr lang="en-US" sz="2133" b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C</a:t>
            </a:r>
            <a:r>
              <a:rPr lang="en-US" sz="2133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lustering of </a:t>
            </a:r>
            <a:r>
              <a:rPr lang="en-US" sz="2133" b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A</a:t>
            </a:r>
            <a:r>
              <a:rPr lang="en-US" sz="2133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pplications with </a:t>
            </a:r>
            <a:r>
              <a:rPr lang="en-US" sz="2133" b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N</a:t>
            </a:r>
            <a:r>
              <a:rPr lang="en-US" sz="2133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oise (DBSCAN) </a:t>
            </a:r>
            <a:r>
              <a:rPr lang="en-US" sz="2133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adalah</a:t>
            </a:r>
            <a:r>
              <a:rPr lang="en-US" sz="2133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133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algoritma</a:t>
            </a:r>
            <a:r>
              <a:rPr lang="en-US" sz="2133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133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dasar</a:t>
            </a:r>
            <a:r>
              <a:rPr lang="en-US" sz="2133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133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untuk</a:t>
            </a:r>
            <a:r>
              <a:rPr lang="en-US" sz="2133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133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pengelompokan</a:t>
            </a:r>
            <a:r>
              <a:rPr lang="en-US" sz="2133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133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berbasis</a:t>
            </a:r>
            <a:r>
              <a:rPr lang="en-US" sz="2133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density. </a:t>
            </a:r>
            <a:r>
              <a:rPr lang="en-US" sz="2133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Algoritma</a:t>
            </a:r>
            <a:r>
              <a:rPr lang="en-US" sz="2133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133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ini</a:t>
            </a:r>
            <a:r>
              <a:rPr lang="en-US" sz="2133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133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dapat</a:t>
            </a:r>
            <a:r>
              <a:rPr lang="en-US" sz="2133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133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menemukan</a:t>
            </a:r>
            <a:r>
              <a:rPr lang="en-US" sz="2133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cluster </a:t>
            </a:r>
            <a:r>
              <a:rPr lang="en-US" sz="2133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dengan</a:t>
            </a:r>
            <a:r>
              <a:rPr lang="en-US" sz="2133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133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berbagai</a:t>
            </a:r>
            <a:r>
              <a:rPr lang="en-US" sz="2133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133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bentuk</a:t>
            </a:r>
            <a:r>
              <a:rPr lang="en-US" sz="2133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dan </a:t>
            </a:r>
            <a:r>
              <a:rPr lang="en-US" sz="2133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ukuran</a:t>
            </a:r>
            <a:r>
              <a:rPr lang="en-US" sz="2133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133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dari</a:t>
            </a:r>
            <a:r>
              <a:rPr lang="en-US" sz="2133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133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sejumlah</a:t>
            </a:r>
            <a:r>
              <a:rPr lang="en-US" sz="2133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133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besar</a:t>
            </a:r>
            <a:r>
              <a:rPr lang="en-US" sz="2133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data, yang </a:t>
            </a:r>
            <a:r>
              <a:rPr lang="en-US" sz="2133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mengandung</a:t>
            </a:r>
            <a:r>
              <a:rPr lang="en-US" sz="2133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noise dan outlier.</a:t>
            </a:r>
            <a:endParaRPr lang="en-US" sz="2133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A2BD207-9132-44B6-AE81-901C2426A188}"/>
              </a:ext>
            </a:extLst>
          </p:cNvPr>
          <p:cNvSpPr/>
          <p:nvPr/>
        </p:nvSpPr>
        <p:spPr>
          <a:xfrm>
            <a:off x="-144162" y="6435707"/>
            <a:ext cx="12480324" cy="42229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2">
            <a:extLst>
              <a:ext uri="{FF2B5EF4-FFF2-40B4-BE49-F238E27FC236}">
                <a16:creationId xmlns:a16="http://schemas.microsoft.com/office/drawing/2014/main" id="{084BA102-A584-4838-B2FA-E1F5564A31DB}"/>
              </a:ext>
            </a:extLst>
          </p:cNvPr>
          <p:cNvSpPr txBox="1"/>
          <p:nvPr/>
        </p:nvSpPr>
        <p:spPr>
          <a:xfrm>
            <a:off x="868181" y="6472778"/>
            <a:ext cx="3916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Raleway SemiBold" panose="020B0703030101060003" pitchFamily="34" charset="0"/>
              </a:rPr>
              <a:t>www.its.ac.id</a:t>
            </a:r>
            <a:endParaRPr lang="id-ID" sz="1400" dirty="0">
              <a:solidFill>
                <a:schemeClr val="bg1"/>
              </a:solidFill>
              <a:latin typeface="Raleway SemiBold" panose="020B0703030101060003" pitchFamily="34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85EC6EB-EEFF-41D8-988B-0EDDDBB858AE}"/>
              </a:ext>
            </a:extLst>
          </p:cNvPr>
          <p:cNvGrpSpPr/>
          <p:nvPr/>
        </p:nvGrpSpPr>
        <p:grpSpPr>
          <a:xfrm>
            <a:off x="343482" y="6589488"/>
            <a:ext cx="276847" cy="99072"/>
            <a:chOff x="258233" y="6589488"/>
            <a:chExt cx="276847" cy="99072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B462DC08-F5CC-46A3-8210-24A202331068}"/>
                </a:ext>
              </a:extLst>
            </p:cNvPr>
            <p:cNvSpPr/>
            <p:nvPr/>
          </p:nvSpPr>
          <p:spPr>
            <a:xfrm>
              <a:off x="258233" y="6589488"/>
              <a:ext cx="106347" cy="99072"/>
            </a:xfrm>
            <a:prstGeom prst="ellipse">
              <a:avLst/>
            </a:prstGeom>
            <a:solidFill>
              <a:srgbClr val="F5AA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EE175675-1DE0-467D-96C7-3CAE679216AF}"/>
                </a:ext>
              </a:extLst>
            </p:cNvPr>
            <p:cNvSpPr/>
            <p:nvPr/>
          </p:nvSpPr>
          <p:spPr>
            <a:xfrm>
              <a:off x="428733" y="6589488"/>
              <a:ext cx="106347" cy="99072"/>
            </a:xfrm>
            <a:prstGeom prst="ellipse">
              <a:avLst/>
            </a:prstGeom>
            <a:solidFill>
              <a:srgbClr val="FFC4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sp>
        <p:nvSpPr>
          <p:cNvPr id="20" name="TextBox 2">
            <a:extLst>
              <a:ext uri="{FF2B5EF4-FFF2-40B4-BE49-F238E27FC236}">
                <a16:creationId xmlns:a16="http://schemas.microsoft.com/office/drawing/2014/main" id="{77F65CC6-58BF-4559-AB53-FB5988C13CE4}"/>
              </a:ext>
            </a:extLst>
          </p:cNvPr>
          <p:cNvSpPr txBox="1"/>
          <p:nvPr/>
        </p:nvSpPr>
        <p:spPr>
          <a:xfrm>
            <a:off x="5405177" y="6477576"/>
            <a:ext cx="66368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  <a:latin typeface="Myriad Pro" panose="020B0503030403020204" pitchFamily="34" charset="0"/>
              </a:rPr>
              <a:t>INSTITUT TEKNOLOGI SEPULUH NOPEMBER, Surabaya - Indonesia</a:t>
            </a:r>
            <a:endParaRPr lang="id-ID" sz="1400" dirty="0">
              <a:solidFill>
                <a:schemeClr val="bg1"/>
              </a:solidFill>
              <a:latin typeface="Myriad Pro" panose="020B0503030403020204" pitchFamily="34" charset="0"/>
            </a:endParaRPr>
          </a:p>
        </p:txBody>
      </p:sp>
      <p:pic>
        <p:nvPicPr>
          <p:cNvPr id="21" name="Picture 20" descr="A close up of a sign&#10;&#10;Description automatically generated">
            <a:extLst>
              <a:ext uri="{FF2B5EF4-FFF2-40B4-BE49-F238E27FC236}">
                <a16:creationId xmlns:a16="http://schemas.microsoft.com/office/drawing/2014/main" id="{2E73A39C-B689-40A1-9B94-18A3E33F43F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040" y="166037"/>
            <a:ext cx="622489" cy="622489"/>
          </a:xfrm>
          <a:prstGeom prst="rect">
            <a:avLst/>
          </a:prstGeom>
        </p:spPr>
      </p:pic>
      <p:pic>
        <p:nvPicPr>
          <p:cNvPr id="22" name="Picture 21" descr="A picture containing drawing&#10;&#10;Description automatically generated">
            <a:extLst>
              <a:ext uri="{FF2B5EF4-FFF2-40B4-BE49-F238E27FC236}">
                <a16:creationId xmlns:a16="http://schemas.microsoft.com/office/drawing/2014/main" id="{05DC7896-5971-43D9-A4D0-B5A1417D20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757" y="275191"/>
            <a:ext cx="549401" cy="54940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BF3445E-CDD0-4BE0-AC7B-8B37407F0E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5954" y="-663866"/>
            <a:ext cx="6746944" cy="2463637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8BA320BB-ADB6-4D7D-89CC-FADC65B761A4}"/>
              </a:ext>
            </a:extLst>
          </p:cNvPr>
          <p:cNvSpPr/>
          <p:nvPr/>
        </p:nvSpPr>
        <p:spPr>
          <a:xfrm>
            <a:off x="0" y="1477240"/>
            <a:ext cx="343481" cy="422293"/>
          </a:xfrm>
          <a:prstGeom prst="rect">
            <a:avLst/>
          </a:prstGeom>
          <a:solidFill>
            <a:srgbClr val="F5AA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8181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4"/>
          <p:cNvSpPr txBox="1"/>
          <p:nvPr/>
        </p:nvSpPr>
        <p:spPr>
          <a:xfrm>
            <a:off x="489706" y="1349852"/>
            <a:ext cx="7306400" cy="677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buClr>
                <a:srgbClr val="000000"/>
              </a:buClr>
              <a:buSzPts val="1350"/>
            </a:pPr>
            <a:r>
              <a:rPr lang="en-US" sz="2800" b="1" dirty="0">
                <a:solidFill>
                  <a:srgbClr val="0F3570"/>
                </a:solidFill>
                <a:latin typeface="Overlock"/>
                <a:ea typeface="Overlock"/>
                <a:cs typeface="Overlock"/>
                <a:sym typeface="Overlock"/>
              </a:rPr>
              <a:t>DBSCAN</a:t>
            </a:r>
            <a:endParaRPr sz="2800" b="1" dirty="0">
              <a:solidFill>
                <a:srgbClr val="0F3570"/>
              </a:solidFill>
              <a:latin typeface="Overlock"/>
              <a:ea typeface="Overlock"/>
              <a:cs typeface="Overlock"/>
              <a:sym typeface="Overlock"/>
            </a:endParaRPr>
          </a:p>
        </p:txBody>
      </p:sp>
      <p:sp>
        <p:nvSpPr>
          <p:cNvPr id="133" name="Google Shape;133;p4"/>
          <p:cNvSpPr txBox="1"/>
          <p:nvPr/>
        </p:nvSpPr>
        <p:spPr>
          <a:xfrm>
            <a:off x="838254" y="2062701"/>
            <a:ext cx="10135400" cy="4020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just">
              <a:lnSpc>
                <a:spcPct val="115000"/>
              </a:lnSpc>
            </a:pPr>
            <a:r>
              <a:rPr lang="en-US" sz="2133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Algoritma</a:t>
            </a:r>
            <a:r>
              <a:rPr lang="en-US" sz="2133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DBSCAN </a:t>
            </a:r>
            <a:r>
              <a:rPr lang="en-US" sz="2133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menggunakan</a:t>
            </a:r>
            <a:r>
              <a:rPr lang="en-US" sz="2133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133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dua</a:t>
            </a:r>
            <a:r>
              <a:rPr lang="en-US" sz="2133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parameter </a:t>
            </a:r>
            <a:r>
              <a:rPr lang="en-US" sz="2133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yaitu</a:t>
            </a:r>
            <a:r>
              <a:rPr lang="en-US" sz="2133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:</a:t>
            </a:r>
          </a:p>
          <a:p>
            <a:pPr algn="just">
              <a:lnSpc>
                <a:spcPct val="115000"/>
              </a:lnSpc>
            </a:pPr>
            <a:endParaRPr lang="en-US" sz="2133" dirty="0"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</a:pPr>
            <a:r>
              <a:rPr lang="en-US" sz="2133" b="1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minPts</a:t>
            </a:r>
            <a:r>
              <a:rPr lang="en-US" sz="2133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: </a:t>
            </a:r>
            <a:r>
              <a:rPr lang="en-US" sz="2133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Jumlah</a:t>
            </a:r>
            <a:r>
              <a:rPr lang="en-US" sz="2133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minimum </a:t>
            </a:r>
            <a:r>
              <a:rPr lang="en-US" sz="2133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titik</a:t>
            </a:r>
            <a:r>
              <a:rPr lang="en-US" sz="2133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(</a:t>
            </a:r>
            <a:r>
              <a:rPr lang="en-US" sz="2133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ambang</a:t>
            </a:r>
            <a:r>
              <a:rPr lang="en-US" sz="2133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133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batas</a:t>
            </a:r>
            <a:r>
              <a:rPr lang="en-US" sz="2133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) yang </a:t>
            </a:r>
            <a:r>
              <a:rPr lang="en-US" sz="2133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dikelompokkan</a:t>
            </a:r>
            <a:r>
              <a:rPr lang="en-US" sz="2133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133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bersama</a:t>
            </a:r>
            <a:r>
              <a:rPr lang="en-US" sz="2133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agar </a:t>
            </a:r>
            <a:r>
              <a:rPr lang="en-US" sz="2133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suatu</a:t>
            </a:r>
            <a:r>
              <a:rPr lang="en-US" sz="2133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wilayah </a:t>
            </a:r>
            <a:r>
              <a:rPr lang="en-US" sz="2133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dianggap</a:t>
            </a:r>
            <a:r>
              <a:rPr lang="en-US" sz="2133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density.</a:t>
            </a:r>
          </a:p>
          <a:p>
            <a:pPr algn="just">
              <a:lnSpc>
                <a:spcPct val="115000"/>
              </a:lnSpc>
            </a:pPr>
            <a:endParaRPr lang="en-US" sz="2133" dirty="0"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</a:pPr>
            <a:r>
              <a:rPr lang="en-US" sz="2133" b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eps (</a:t>
            </a:r>
            <a:r>
              <a:rPr lang="el-GR" sz="2133" b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ε)</a:t>
            </a:r>
            <a:r>
              <a:rPr lang="el-GR" sz="2133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: </a:t>
            </a:r>
            <a:r>
              <a:rPr lang="en-US" sz="2133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Ukuran</a:t>
            </a:r>
            <a:r>
              <a:rPr lang="en-US" sz="2133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133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jarak</a:t>
            </a:r>
            <a:r>
              <a:rPr lang="en-US" sz="2133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yang </a:t>
            </a:r>
            <a:r>
              <a:rPr lang="en-US" sz="2133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akan</a:t>
            </a:r>
            <a:r>
              <a:rPr lang="en-US" sz="2133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133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digunakan</a:t>
            </a:r>
            <a:r>
              <a:rPr lang="en-US" sz="2133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133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untuk</a:t>
            </a:r>
            <a:r>
              <a:rPr lang="en-US" sz="2133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133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menemukan</a:t>
            </a:r>
            <a:r>
              <a:rPr lang="en-US" sz="2133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133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titik-titik</a:t>
            </a:r>
            <a:r>
              <a:rPr lang="en-US" sz="2133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di </a:t>
            </a:r>
            <a:r>
              <a:rPr lang="en-US" sz="2133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sekitar</a:t>
            </a:r>
            <a:r>
              <a:rPr lang="en-US" sz="2133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133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titik</a:t>
            </a:r>
            <a:r>
              <a:rPr lang="en-US" sz="2133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mana pun.</a:t>
            </a:r>
          </a:p>
          <a:p>
            <a:pPr algn="just">
              <a:lnSpc>
                <a:spcPct val="115000"/>
              </a:lnSpc>
            </a:pPr>
            <a:endParaRPr lang="en-US" sz="2133" dirty="0"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</a:pPr>
            <a:r>
              <a:rPr lang="en-US" sz="2133" dirty="0" err="1">
                <a:latin typeface="Cambria" panose="02040503050406030204" pitchFamily="18" charset="0"/>
                <a:ea typeface="Cambria" panose="02040503050406030204" pitchFamily="18" charset="0"/>
              </a:rPr>
              <a:t>Kedua</a:t>
            </a:r>
            <a:r>
              <a:rPr lang="en-US" sz="2133" dirty="0">
                <a:latin typeface="Cambria" panose="02040503050406030204" pitchFamily="18" charset="0"/>
                <a:ea typeface="Cambria" panose="02040503050406030204" pitchFamily="18" charset="0"/>
              </a:rPr>
              <a:t> parameter </a:t>
            </a:r>
            <a:r>
              <a:rPr lang="en-US" sz="2133" dirty="0" err="1">
                <a:latin typeface="Cambria" panose="02040503050406030204" pitchFamily="18" charset="0"/>
                <a:ea typeface="Cambria" panose="02040503050406030204" pitchFamily="18" charset="0"/>
              </a:rPr>
              <a:t>ini</a:t>
            </a:r>
            <a:r>
              <a:rPr lang="en-US" sz="2133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133" dirty="0" err="1">
                <a:latin typeface="Cambria" panose="02040503050406030204" pitchFamily="18" charset="0"/>
                <a:ea typeface="Cambria" panose="02040503050406030204" pitchFamily="18" charset="0"/>
              </a:rPr>
              <a:t>dapat</a:t>
            </a:r>
            <a:r>
              <a:rPr lang="en-US" sz="2133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133" dirty="0" err="1">
                <a:latin typeface="Cambria" panose="02040503050406030204" pitchFamily="18" charset="0"/>
                <a:ea typeface="Cambria" panose="02040503050406030204" pitchFamily="18" charset="0"/>
              </a:rPr>
              <a:t>diterapkan</a:t>
            </a:r>
            <a:r>
              <a:rPr lang="en-US" sz="2133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133" dirty="0" err="1">
                <a:latin typeface="Cambria" panose="02040503050406030204" pitchFamily="18" charset="0"/>
                <a:ea typeface="Cambria" panose="02040503050406030204" pitchFamily="18" charset="0"/>
              </a:rPr>
              <a:t>dengan</a:t>
            </a:r>
            <a:r>
              <a:rPr lang="en-US" sz="2133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133" dirty="0" err="1">
                <a:latin typeface="Cambria" panose="02040503050406030204" pitchFamily="18" charset="0"/>
                <a:ea typeface="Cambria" panose="02040503050406030204" pitchFamily="18" charset="0"/>
              </a:rPr>
              <a:t>baik</a:t>
            </a:r>
            <a:r>
              <a:rPr lang="en-US" sz="2133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133" dirty="0" err="1">
                <a:latin typeface="Cambria" panose="02040503050406030204" pitchFamily="18" charset="0"/>
                <a:ea typeface="Cambria" panose="02040503050406030204" pitchFamily="18" charset="0"/>
              </a:rPr>
              <a:t>dengan</a:t>
            </a:r>
            <a:r>
              <a:rPr lang="en-US" sz="2133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133" dirty="0" err="1">
                <a:latin typeface="Cambria" panose="02040503050406030204" pitchFamily="18" charset="0"/>
                <a:ea typeface="Cambria" panose="02040503050406030204" pitchFamily="18" charset="0"/>
              </a:rPr>
              <a:t>menggunakan</a:t>
            </a:r>
            <a:r>
              <a:rPr lang="en-US" sz="2133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133" dirty="0" err="1">
                <a:latin typeface="Cambria" panose="02040503050406030204" pitchFamily="18" charset="0"/>
                <a:ea typeface="Cambria" panose="02040503050406030204" pitchFamily="18" charset="0"/>
              </a:rPr>
              <a:t>dua</a:t>
            </a:r>
            <a:r>
              <a:rPr lang="en-US" sz="2133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133" dirty="0" err="1">
                <a:latin typeface="Cambria" panose="02040503050406030204" pitchFamily="18" charset="0"/>
                <a:ea typeface="Cambria" panose="02040503050406030204" pitchFamily="18" charset="0"/>
              </a:rPr>
              <a:t>konsep</a:t>
            </a:r>
            <a:r>
              <a:rPr lang="en-US" sz="2133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133" dirty="0" err="1">
                <a:latin typeface="Cambria" panose="02040503050406030204" pitchFamily="18" charset="0"/>
                <a:ea typeface="Cambria" panose="02040503050406030204" pitchFamily="18" charset="0"/>
              </a:rPr>
              <a:t>yaitu</a:t>
            </a:r>
            <a:r>
              <a:rPr lang="en-US" sz="2133" dirty="0">
                <a:latin typeface="Cambria" panose="02040503050406030204" pitchFamily="18" charset="0"/>
                <a:ea typeface="Cambria" panose="02040503050406030204" pitchFamily="18" charset="0"/>
              </a:rPr>
              <a:t> Density Reachability dan Density Connectivity</a:t>
            </a:r>
          </a:p>
        </p:txBody>
      </p:sp>
      <p:sp>
        <p:nvSpPr>
          <p:cNvPr id="134" name="Google Shape;134;p4"/>
          <p:cNvSpPr txBox="1">
            <a:spLocks noGrp="1"/>
          </p:cNvSpPr>
          <p:nvPr>
            <p:ph type="subTitle" idx="1"/>
          </p:nvPr>
        </p:nvSpPr>
        <p:spPr>
          <a:xfrm>
            <a:off x="10336533" y="6485333"/>
            <a:ext cx="1865200" cy="259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algn="l">
              <a:lnSpc>
                <a:spcPct val="80000"/>
              </a:lnSpc>
              <a:spcBef>
                <a:spcPts val="0"/>
              </a:spcBef>
              <a:buSzPts val="275"/>
            </a:pPr>
            <a:r>
              <a:rPr lang="id" sz="2000">
                <a:solidFill>
                  <a:srgbClr val="00F4AD"/>
                </a:solidFill>
                <a:latin typeface="Bebas Neue"/>
                <a:ea typeface="Bebas Neue"/>
                <a:cs typeface="Bebas Neue"/>
                <a:sym typeface="Bebas Neue"/>
              </a:rPr>
              <a:t>#Jadi</a:t>
            </a:r>
            <a:r>
              <a:rPr lang="id" sz="2000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jagoandigital</a:t>
            </a:r>
            <a:endParaRPr sz="2000">
              <a:solidFill>
                <a:srgbClr val="0F357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66D3646-83B1-423C-A7A0-A392FAAD0EBD}"/>
              </a:ext>
            </a:extLst>
          </p:cNvPr>
          <p:cNvSpPr/>
          <p:nvPr/>
        </p:nvSpPr>
        <p:spPr>
          <a:xfrm>
            <a:off x="-144162" y="6435707"/>
            <a:ext cx="12480324" cy="42229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2">
            <a:extLst>
              <a:ext uri="{FF2B5EF4-FFF2-40B4-BE49-F238E27FC236}">
                <a16:creationId xmlns:a16="http://schemas.microsoft.com/office/drawing/2014/main" id="{190ED5CF-3B89-4AB2-9ED8-B459D751B601}"/>
              </a:ext>
            </a:extLst>
          </p:cNvPr>
          <p:cNvSpPr txBox="1"/>
          <p:nvPr/>
        </p:nvSpPr>
        <p:spPr>
          <a:xfrm>
            <a:off x="868181" y="6472778"/>
            <a:ext cx="3916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Raleway SemiBold" panose="020B0703030101060003" pitchFamily="34" charset="0"/>
              </a:rPr>
              <a:t>www.its.ac.id</a:t>
            </a:r>
            <a:endParaRPr lang="id-ID" sz="1400" dirty="0">
              <a:solidFill>
                <a:schemeClr val="bg1"/>
              </a:solidFill>
              <a:latin typeface="Raleway SemiBold" panose="020B0703030101060003" pitchFamily="34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D3B6BFE-925D-4FA9-9923-BA1A2E221DF3}"/>
              </a:ext>
            </a:extLst>
          </p:cNvPr>
          <p:cNvGrpSpPr/>
          <p:nvPr/>
        </p:nvGrpSpPr>
        <p:grpSpPr>
          <a:xfrm>
            <a:off x="343482" y="6589488"/>
            <a:ext cx="276847" cy="99072"/>
            <a:chOff x="258233" y="6589488"/>
            <a:chExt cx="276847" cy="99072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3FFA7B6A-E621-4A68-9F7C-E47F45782147}"/>
                </a:ext>
              </a:extLst>
            </p:cNvPr>
            <p:cNvSpPr/>
            <p:nvPr/>
          </p:nvSpPr>
          <p:spPr>
            <a:xfrm>
              <a:off x="258233" y="6589488"/>
              <a:ext cx="106347" cy="99072"/>
            </a:xfrm>
            <a:prstGeom prst="ellipse">
              <a:avLst/>
            </a:prstGeom>
            <a:solidFill>
              <a:srgbClr val="F5AA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D7ECD181-FAF6-4575-89BA-870073E06438}"/>
                </a:ext>
              </a:extLst>
            </p:cNvPr>
            <p:cNvSpPr/>
            <p:nvPr/>
          </p:nvSpPr>
          <p:spPr>
            <a:xfrm>
              <a:off x="428733" y="6589488"/>
              <a:ext cx="106347" cy="99072"/>
            </a:xfrm>
            <a:prstGeom prst="ellipse">
              <a:avLst/>
            </a:prstGeom>
            <a:solidFill>
              <a:srgbClr val="FFC4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sp>
        <p:nvSpPr>
          <p:cNvPr id="16" name="TextBox 2">
            <a:extLst>
              <a:ext uri="{FF2B5EF4-FFF2-40B4-BE49-F238E27FC236}">
                <a16:creationId xmlns:a16="http://schemas.microsoft.com/office/drawing/2014/main" id="{F3A7E6A0-E586-4271-AB5F-DC5E91409CB7}"/>
              </a:ext>
            </a:extLst>
          </p:cNvPr>
          <p:cNvSpPr txBox="1"/>
          <p:nvPr/>
        </p:nvSpPr>
        <p:spPr>
          <a:xfrm>
            <a:off x="5405177" y="6477576"/>
            <a:ext cx="66368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  <a:latin typeface="Myriad Pro" panose="020B0503030403020204" pitchFamily="34" charset="0"/>
              </a:rPr>
              <a:t>INSTITUT TEKNOLOGI SEPULUH NOPEMBER, Surabaya - Indonesia</a:t>
            </a:r>
            <a:endParaRPr lang="id-ID" sz="1400" dirty="0">
              <a:solidFill>
                <a:schemeClr val="bg1"/>
              </a:solidFill>
              <a:latin typeface="Myriad Pro" panose="020B0503030403020204" pitchFamily="34" charset="0"/>
            </a:endParaRPr>
          </a:p>
        </p:txBody>
      </p:sp>
      <p:pic>
        <p:nvPicPr>
          <p:cNvPr id="17" name="Picture 16" descr="A close up of a sign&#10;&#10;Description automatically generated">
            <a:extLst>
              <a:ext uri="{FF2B5EF4-FFF2-40B4-BE49-F238E27FC236}">
                <a16:creationId xmlns:a16="http://schemas.microsoft.com/office/drawing/2014/main" id="{BBCDB785-45A0-49FF-943C-B29EBAA48D0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040" y="166037"/>
            <a:ext cx="622489" cy="622489"/>
          </a:xfrm>
          <a:prstGeom prst="rect">
            <a:avLst/>
          </a:prstGeom>
        </p:spPr>
      </p:pic>
      <p:pic>
        <p:nvPicPr>
          <p:cNvPr id="18" name="Picture 17" descr="A picture containing drawing&#10;&#10;Description automatically generated">
            <a:extLst>
              <a:ext uri="{FF2B5EF4-FFF2-40B4-BE49-F238E27FC236}">
                <a16:creationId xmlns:a16="http://schemas.microsoft.com/office/drawing/2014/main" id="{AA587D9E-40E5-458B-ABB6-C49EC145A68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757" y="275191"/>
            <a:ext cx="549401" cy="54940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0BF30BF-0A34-46D7-A31E-CC2B2CEEF5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5954" y="-663866"/>
            <a:ext cx="6746944" cy="246363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CDE0E0F0-1762-449C-86E5-D2B72E1267D8}"/>
              </a:ext>
            </a:extLst>
          </p:cNvPr>
          <p:cNvSpPr/>
          <p:nvPr/>
        </p:nvSpPr>
        <p:spPr>
          <a:xfrm>
            <a:off x="0" y="1477240"/>
            <a:ext cx="343481" cy="422293"/>
          </a:xfrm>
          <a:prstGeom prst="rect">
            <a:avLst/>
          </a:prstGeom>
          <a:solidFill>
            <a:srgbClr val="F5AA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7744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4"/>
          <p:cNvSpPr txBox="1"/>
          <p:nvPr/>
        </p:nvSpPr>
        <p:spPr>
          <a:xfrm>
            <a:off x="449829" y="1345007"/>
            <a:ext cx="7306400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buClr>
                <a:srgbClr val="000000"/>
              </a:buClr>
              <a:buSzPts val="1350"/>
            </a:pPr>
            <a:r>
              <a:rPr lang="en-US" sz="3200" b="1" dirty="0">
                <a:solidFill>
                  <a:srgbClr val="0F3570"/>
                </a:solidFill>
                <a:latin typeface="Overlock"/>
                <a:ea typeface="Overlock"/>
                <a:cs typeface="Overlock"/>
                <a:sym typeface="Overlock"/>
              </a:rPr>
              <a:t>DBSCAN</a:t>
            </a:r>
            <a:endParaRPr sz="3200" b="1" dirty="0">
              <a:solidFill>
                <a:srgbClr val="0F3570"/>
              </a:solidFill>
              <a:latin typeface="Overlock"/>
              <a:ea typeface="Overlock"/>
              <a:cs typeface="Overlock"/>
              <a:sym typeface="Overlock"/>
            </a:endParaRPr>
          </a:p>
        </p:txBody>
      </p:sp>
      <p:sp>
        <p:nvSpPr>
          <p:cNvPr id="132" name="Google Shape;132;p4"/>
          <p:cNvSpPr txBox="1"/>
          <p:nvPr/>
        </p:nvSpPr>
        <p:spPr>
          <a:xfrm>
            <a:off x="312067" y="1066834"/>
            <a:ext cx="1167880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buClr>
                <a:srgbClr val="000000"/>
              </a:buClr>
              <a:buSzPts val="1350"/>
            </a:pPr>
            <a:endParaRPr b="1">
              <a:solidFill>
                <a:srgbClr val="0F3570"/>
              </a:solidFill>
              <a:latin typeface="Overlock"/>
              <a:ea typeface="Overlock"/>
              <a:cs typeface="Overlock"/>
              <a:sym typeface="Overlock"/>
            </a:endParaRPr>
          </a:p>
        </p:txBody>
      </p:sp>
      <p:sp>
        <p:nvSpPr>
          <p:cNvPr id="133" name="Google Shape;133;p4"/>
          <p:cNvSpPr txBox="1"/>
          <p:nvPr/>
        </p:nvSpPr>
        <p:spPr>
          <a:xfrm>
            <a:off x="0" y="2075056"/>
            <a:ext cx="5625301" cy="4493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just">
              <a:lnSpc>
                <a:spcPct val="115000"/>
              </a:lnSpc>
            </a:pP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Langkah-</a:t>
            </a:r>
            <a:r>
              <a:rPr lang="en-US" sz="20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langkah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algortima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DBSCAN:</a:t>
            </a:r>
          </a:p>
          <a:p>
            <a:pPr algn="just">
              <a:lnSpc>
                <a:spcPct val="115000"/>
              </a:lnSpc>
            </a:pPr>
            <a:endParaRPr lang="en-US" sz="2000" dirty="0"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marL="457189" indent="-457189" algn="just">
              <a:lnSpc>
                <a:spcPct val="115000"/>
              </a:lnSpc>
              <a:buFont typeface="+mj-lt"/>
              <a:buAutoNum type="arabicPeriod"/>
            </a:pPr>
            <a:r>
              <a:rPr lang="en-US" sz="20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Algoritma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dimulai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dengan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mengambil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titik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dalam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kumpulan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data </a:t>
            </a:r>
            <a:r>
              <a:rPr lang="en-US" sz="20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secara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random (</a:t>
            </a:r>
            <a:r>
              <a:rPr lang="en-US" sz="20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sampai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semua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titik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telah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dikunjungi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).</a:t>
            </a:r>
          </a:p>
          <a:p>
            <a:pPr marL="457189" indent="-457189" algn="just">
              <a:lnSpc>
                <a:spcPct val="115000"/>
              </a:lnSpc>
              <a:buFont typeface="+mj-lt"/>
              <a:buAutoNum type="arabicPeriod"/>
            </a:pP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Jika </a:t>
            </a:r>
            <a:r>
              <a:rPr lang="en-US" sz="20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setidaknya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ada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titik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'</a:t>
            </a:r>
            <a:r>
              <a:rPr lang="en-US" sz="20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minPoint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' </a:t>
            </a:r>
            <a:r>
              <a:rPr lang="en-US" sz="20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dalam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radius '' </a:t>
            </a:r>
            <a:r>
              <a:rPr lang="en-US" sz="20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ke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titik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tersebut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maka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dapat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dianggap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semua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titik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ini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sebagai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bagian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dari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cluster yang </a:t>
            </a:r>
            <a:r>
              <a:rPr lang="en-US" sz="20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sama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.</a:t>
            </a:r>
          </a:p>
          <a:p>
            <a:pPr marL="457189" indent="-457189" algn="just">
              <a:lnSpc>
                <a:spcPct val="115000"/>
              </a:lnSpc>
              <a:buFont typeface="+mj-lt"/>
              <a:buAutoNum type="arabicPeriod"/>
            </a:pP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Cluster </a:t>
            </a:r>
            <a:r>
              <a:rPr lang="en-US" sz="20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kemudian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diperluas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dengan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mengulangi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perhitungan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lingkungan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secara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rekursif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untuk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setiap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titik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tetangga</a:t>
            </a:r>
            <a:endParaRPr lang="en-US" sz="20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B150D6-984B-4168-9BF8-ECC2DD9643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4422" y="1496453"/>
            <a:ext cx="6120580" cy="430919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1AD9DF9-5949-4175-9575-34A71590BFD5}"/>
              </a:ext>
            </a:extLst>
          </p:cNvPr>
          <p:cNvSpPr txBox="1"/>
          <p:nvPr/>
        </p:nvSpPr>
        <p:spPr>
          <a:xfrm>
            <a:off x="10370476" y="6095975"/>
            <a:ext cx="6230677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 err="1">
                <a:latin typeface="Cambria" panose="02040503050406030204" pitchFamily="18" charset="0"/>
                <a:ea typeface="Cambria" panose="02040503050406030204" pitchFamily="18" charset="0"/>
              </a:rPr>
              <a:t>Img</a:t>
            </a:r>
            <a:r>
              <a:rPr lang="en-US" sz="800" dirty="0">
                <a:latin typeface="Cambria" panose="02040503050406030204" pitchFamily="18" charset="0"/>
                <a:ea typeface="Cambria" panose="02040503050406030204" pitchFamily="18" charset="0"/>
              </a:rPr>
              <a:t> source: </a:t>
            </a:r>
            <a:r>
              <a:rPr lang="en-US" sz="800" dirty="0" err="1">
                <a:latin typeface="Cambria" panose="02040503050406030204" pitchFamily="18" charset="0"/>
                <a:ea typeface="Cambria" panose="02040503050406030204" pitchFamily="18" charset="0"/>
              </a:rPr>
              <a:t>digitalvidya</a:t>
            </a:r>
            <a:endParaRPr lang="en-US" sz="8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7BD5AF6-8F33-436F-9AB0-93B39E71C226}"/>
              </a:ext>
            </a:extLst>
          </p:cNvPr>
          <p:cNvSpPr/>
          <p:nvPr/>
        </p:nvSpPr>
        <p:spPr>
          <a:xfrm>
            <a:off x="-144162" y="6435707"/>
            <a:ext cx="12480324" cy="42229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2">
            <a:extLst>
              <a:ext uri="{FF2B5EF4-FFF2-40B4-BE49-F238E27FC236}">
                <a16:creationId xmlns:a16="http://schemas.microsoft.com/office/drawing/2014/main" id="{EB291B08-F5B4-4A45-8B1B-E8310248EBBC}"/>
              </a:ext>
            </a:extLst>
          </p:cNvPr>
          <p:cNvSpPr txBox="1"/>
          <p:nvPr/>
        </p:nvSpPr>
        <p:spPr>
          <a:xfrm>
            <a:off x="868181" y="6472778"/>
            <a:ext cx="3916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Raleway SemiBold" panose="020B0703030101060003" pitchFamily="34" charset="0"/>
              </a:rPr>
              <a:t>www.its.ac.id</a:t>
            </a:r>
            <a:endParaRPr lang="id-ID" sz="1400" dirty="0">
              <a:solidFill>
                <a:schemeClr val="bg1"/>
              </a:solidFill>
              <a:latin typeface="Raleway SemiBold" panose="020B0703030101060003" pitchFamily="34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4CBFE34-605C-4630-AD15-78B46A98DF0A}"/>
              </a:ext>
            </a:extLst>
          </p:cNvPr>
          <p:cNvGrpSpPr/>
          <p:nvPr/>
        </p:nvGrpSpPr>
        <p:grpSpPr>
          <a:xfrm>
            <a:off x="343482" y="6589488"/>
            <a:ext cx="276847" cy="99072"/>
            <a:chOff x="258233" y="6589488"/>
            <a:chExt cx="276847" cy="99072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70694C1D-C836-46AB-8D26-2387EC872EF3}"/>
                </a:ext>
              </a:extLst>
            </p:cNvPr>
            <p:cNvSpPr/>
            <p:nvPr/>
          </p:nvSpPr>
          <p:spPr>
            <a:xfrm>
              <a:off x="258233" y="6589488"/>
              <a:ext cx="106347" cy="99072"/>
            </a:xfrm>
            <a:prstGeom prst="ellipse">
              <a:avLst/>
            </a:prstGeom>
            <a:solidFill>
              <a:srgbClr val="F5AA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AF43D001-5CCC-4235-BA9D-A0AB7825E746}"/>
                </a:ext>
              </a:extLst>
            </p:cNvPr>
            <p:cNvSpPr/>
            <p:nvPr/>
          </p:nvSpPr>
          <p:spPr>
            <a:xfrm>
              <a:off x="428733" y="6589488"/>
              <a:ext cx="106347" cy="99072"/>
            </a:xfrm>
            <a:prstGeom prst="ellipse">
              <a:avLst/>
            </a:prstGeom>
            <a:solidFill>
              <a:srgbClr val="FFC4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sp>
        <p:nvSpPr>
          <p:cNvPr id="20" name="TextBox 2">
            <a:extLst>
              <a:ext uri="{FF2B5EF4-FFF2-40B4-BE49-F238E27FC236}">
                <a16:creationId xmlns:a16="http://schemas.microsoft.com/office/drawing/2014/main" id="{B1945E32-A6D1-424D-BC9C-801016C78965}"/>
              </a:ext>
            </a:extLst>
          </p:cNvPr>
          <p:cNvSpPr txBox="1"/>
          <p:nvPr/>
        </p:nvSpPr>
        <p:spPr>
          <a:xfrm>
            <a:off x="5405177" y="6477576"/>
            <a:ext cx="66368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  <a:latin typeface="Myriad Pro" panose="020B0503030403020204" pitchFamily="34" charset="0"/>
              </a:rPr>
              <a:t>INSTITUT TEKNOLOGI SEPULUH NOPEMBER, Surabaya - Indonesia</a:t>
            </a:r>
            <a:endParaRPr lang="id-ID" sz="1400" dirty="0">
              <a:solidFill>
                <a:schemeClr val="bg1"/>
              </a:solidFill>
              <a:latin typeface="Myriad Pro" panose="020B0503030403020204" pitchFamily="34" charset="0"/>
            </a:endParaRPr>
          </a:p>
        </p:txBody>
      </p:sp>
      <p:pic>
        <p:nvPicPr>
          <p:cNvPr id="21" name="Picture 20" descr="A close up of a sign&#10;&#10;Description automatically generated">
            <a:extLst>
              <a:ext uri="{FF2B5EF4-FFF2-40B4-BE49-F238E27FC236}">
                <a16:creationId xmlns:a16="http://schemas.microsoft.com/office/drawing/2014/main" id="{9681A759-13A5-491A-B560-BB812B57E65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040" y="166037"/>
            <a:ext cx="622489" cy="622489"/>
          </a:xfrm>
          <a:prstGeom prst="rect">
            <a:avLst/>
          </a:prstGeom>
        </p:spPr>
      </p:pic>
      <p:pic>
        <p:nvPicPr>
          <p:cNvPr id="22" name="Picture 21" descr="A picture containing drawing&#10;&#10;Description automatically generated">
            <a:extLst>
              <a:ext uri="{FF2B5EF4-FFF2-40B4-BE49-F238E27FC236}">
                <a16:creationId xmlns:a16="http://schemas.microsoft.com/office/drawing/2014/main" id="{1D167857-5B45-4448-BA40-D6B72A606CB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757" y="275191"/>
            <a:ext cx="549401" cy="54940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B6F2041-0DB0-49EC-A005-20507E4FB8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05954" y="-663866"/>
            <a:ext cx="6746944" cy="2463637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07DF8816-4B91-4592-83EF-DE5DA5B45DE9}"/>
              </a:ext>
            </a:extLst>
          </p:cNvPr>
          <p:cNvSpPr/>
          <p:nvPr/>
        </p:nvSpPr>
        <p:spPr>
          <a:xfrm>
            <a:off x="0" y="1477240"/>
            <a:ext cx="343481" cy="422293"/>
          </a:xfrm>
          <a:prstGeom prst="rect">
            <a:avLst/>
          </a:prstGeom>
          <a:solidFill>
            <a:srgbClr val="F5AA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0707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4"/>
          <p:cNvSpPr txBox="1"/>
          <p:nvPr/>
        </p:nvSpPr>
        <p:spPr>
          <a:xfrm>
            <a:off x="449829" y="1166479"/>
            <a:ext cx="9322821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buClr>
                <a:srgbClr val="000000"/>
              </a:buClr>
              <a:buSzPts val="1350"/>
            </a:pPr>
            <a:endParaRPr b="1">
              <a:solidFill>
                <a:srgbClr val="0F3570"/>
              </a:solidFill>
              <a:latin typeface="Overlock"/>
              <a:ea typeface="Overlock"/>
              <a:cs typeface="Overlock"/>
              <a:sym typeface="Overlock"/>
            </a:endParaRPr>
          </a:p>
        </p:txBody>
      </p:sp>
      <p:sp>
        <p:nvSpPr>
          <p:cNvPr id="133" name="Google Shape;133;p4"/>
          <p:cNvSpPr txBox="1"/>
          <p:nvPr/>
        </p:nvSpPr>
        <p:spPr>
          <a:xfrm>
            <a:off x="343481" y="1360633"/>
            <a:ext cx="8822408" cy="670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just">
              <a:lnSpc>
                <a:spcPct val="115000"/>
              </a:lnSpc>
            </a:pP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Terdapat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tiga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jenis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titik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setelah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pengelompokan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DBSCAN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selesai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:</a:t>
            </a:r>
            <a:endParaRPr lang="en-US" sz="24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CC2B454-16D4-49F3-B6FE-3D0C64DBAC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7592" y="1924977"/>
            <a:ext cx="5023273" cy="3284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C76AF9E-5781-47D2-AF06-B28FAB83A6B3}"/>
              </a:ext>
            </a:extLst>
          </p:cNvPr>
          <p:cNvSpPr txBox="1"/>
          <p:nvPr/>
        </p:nvSpPr>
        <p:spPr>
          <a:xfrm>
            <a:off x="1540178" y="5209733"/>
            <a:ext cx="9111644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latin typeface="Cambria" panose="02040503050406030204" pitchFamily="18" charset="0"/>
                <a:ea typeface="Cambria" panose="02040503050406030204" pitchFamily="18" charset="0"/>
              </a:rPr>
              <a:t>Core</a:t>
            </a: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1600" dirty="0" err="1">
                <a:latin typeface="Cambria" panose="02040503050406030204" pitchFamily="18" charset="0"/>
                <a:ea typeface="Cambria" panose="02040503050406030204" pitchFamily="18" charset="0"/>
              </a:rPr>
              <a:t>adalah</a:t>
            </a: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1600" dirty="0" err="1">
                <a:latin typeface="Cambria" panose="02040503050406030204" pitchFamily="18" charset="0"/>
                <a:ea typeface="Cambria" panose="02040503050406030204" pitchFamily="18" charset="0"/>
              </a:rPr>
              <a:t>titik</a:t>
            </a: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</a:rPr>
              <a:t> yang </a:t>
            </a:r>
            <a:r>
              <a:rPr lang="en-US" sz="1600" dirty="0" err="1">
                <a:latin typeface="Cambria" panose="02040503050406030204" pitchFamily="18" charset="0"/>
                <a:ea typeface="Cambria" panose="02040503050406030204" pitchFamily="18" charset="0"/>
              </a:rPr>
              <a:t>memiliki</a:t>
            </a: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1600" dirty="0" err="1">
                <a:latin typeface="Cambria" panose="02040503050406030204" pitchFamily="18" charset="0"/>
                <a:ea typeface="Cambria" panose="02040503050406030204" pitchFamily="18" charset="0"/>
              </a:rPr>
              <a:t>setidaknya</a:t>
            </a: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</a:rPr>
              <a:t> m </a:t>
            </a:r>
            <a:r>
              <a:rPr lang="en-US" sz="1600" dirty="0" err="1">
                <a:latin typeface="Cambria" panose="02040503050406030204" pitchFamily="18" charset="0"/>
                <a:ea typeface="Cambria" panose="02040503050406030204" pitchFamily="18" charset="0"/>
              </a:rPr>
              <a:t>titik</a:t>
            </a: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1600" dirty="0" err="1">
                <a:latin typeface="Cambria" panose="02040503050406030204" pitchFamily="18" charset="0"/>
                <a:ea typeface="Cambria" panose="02040503050406030204" pitchFamily="18" charset="0"/>
              </a:rPr>
              <a:t>dalam</a:t>
            </a: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1600" dirty="0" err="1">
                <a:latin typeface="Cambria" panose="02040503050406030204" pitchFamily="18" charset="0"/>
                <a:ea typeface="Cambria" panose="02040503050406030204" pitchFamily="18" charset="0"/>
              </a:rPr>
              <a:t>jarak</a:t>
            </a: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</a:rPr>
              <a:t> n </a:t>
            </a:r>
            <a:r>
              <a:rPr lang="en-US" sz="1600" dirty="0" err="1">
                <a:latin typeface="Cambria" panose="02040503050406030204" pitchFamily="18" charset="0"/>
                <a:ea typeface="Cambria" panose="02040503050406030204" pitchFamily="18" charset="0"/>
              </a:rPr>
              <a:t>dari</a:t>
            </a: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1600" dirty="0" err="1">
                <a:latin typeface="Cambria" panose="02040503050406030204" pitchFamily="18" charset="0"/>
                <a:ea typeface="Cambria" panose="02040503050406030204" pitchFamily="18" charset="0"/>
              </a:rPr>
              <a:t>dirinya</a:t>
            </a: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1600" dirty="0" err="1">
                <a:latin typeface="Cambria" panose="02040503050406030204" pitchFamily="18" charset="0"/>
                <a:ea typeface="Cambria" panose="02040503050406030204" pitchFamily="18" charset="0"/>
              </a:rPr>
              <a:t>sendiri</a:t>
            </a: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</a:rPr>
              <a:t>.</a:t>
            </a:r>
          </a:p>
          <a:p>
            <a:r>
              <a:rPr lang="en-US" sz="1600" b="1" dirty="0">
                <a:latin typeface="Cambria" panose="02040503050406030204" pitchFamily="18" charset="0"/>
                <a:ea typeface="Cambria" panose="02040503050406030204" pitchFamily="18" charset="0"/>
              </a:rPr>
              <a:t>Border </a:t>
            </a:r>
            <a:r>
              <a:rPr lang="en-US" sz="1600" dirty="0" err="1">
                <a:latin typeface="Cambria" panose="02040503050406030204" pitchFamily="18" charset="0"/>
                <a:ea typeface="Cambria" panose="02040503050406030204" pitchFamily="18" charset="0"/>
              </a:rPr>
              <a:t>adalah</a:t>
            </a: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1600" dirty="0" err="1">
                <a:latin typeface="Cambria" panose="02040503050406030204" pitchFamily="18" charset="0"/>
                <a:ea typeface="Cambria" panose="02040503050406030204" pitchFamily="18" charset="0"/>
              </a:rPr>
              <a:t>titik</a:t>
            </a: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</a:rPr>
              <a:t> yang </a:t>
            </a:r>
            <a:r>
              <a:rPr lang="en-US" sz="1600" dirty="0" err="1">
                <a:latin typeface="Cambria" panose="02040503050406030204" pitchFamily="18" charset="0"/>
                <a:ea typeface="Cambria" panose="02040503050406030204" pitchFamily="18" charset="0"/>
              </a:rPr>
              <a:t>memiliki</a:t>
            </a: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1600" dirty="0" err="1">
                <a:latin typeface="Cambria" panose="02040503050406030204" pitchFamily="18" charset="0"/>
                <a:ea typeface="Cambria" panose="02040503050406030204" pitchFamily="18" charset="0"/>
              </a:rPr>
              <a:t>setidaknya</a:t>
            </a: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1600" dirty="0" err="1">
                <a:latin typeface="Cambria" panose="02040503050406030204" pitchFamily="18" charset="0"/>
                <a:ea typeface="Cambria" panose="02040503050406030204" pitchFamily="18" charset="0"/>
              </a:rPr>
              <a:t>satu</a:t>
            </a: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1600" dirty="0" err="1">
                <a:latin typeface="Cambria" panose="02040503050406030204" pitchFamily="18" charset="0"/>
                <a:ea typeface="Cambria" panose="02040503050406030204" pitchFamily="18" charset="0"/>
              </a:rPr>
              <a:t>titik</a:t>
            </a: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</a:rPr>
              <a:t> Inti pada </a:t>
            </a:r>
            <a:r>
              <a:rPr lang="en-US" sz="1600" dirty="0" err="1">
                <a:latin typeface="Cambria" panose="02040503050406030204" pitchFamily="18" charset="0"/>
                <a:ea typeface="Cambria" panose="02040503050406030204" pitchFamily="18" charset="0"/>
              </a:rPr>
              <a:t>jarak</a:t>
            </a: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</a:rPr>
              <a:t> n.</a:t>
            </a:r>
          </a:p>
          <a:p>
            <a:r>
              <a:rPr lang="en-US" sz="1600" b="1" dirty="0">
                <a:latin typeface="Cambria" panose="02040503050406030204" pitchFamily="18" charset="0"/>
                <a:ea typeface="Cambria" panose="02040503050406030204" pitchFamily="18" charset="0"/>
              </a:rPr>
              <a:t>Noise </a:t>
            </a:r>
            <a:r>
              <a:rPr lang="en-US" sz="1600" dirty="0" err="1">
                <a:latin typeface="Cambria" panose="02040503050406030204" pitchFamily="18" charset="0"/>
                <a:ea typeface="Cambria" panose="02040503050406030204" pitchFamily="18" charset="0"/>
              </a:rPr>
              <a:t>adalah</a:t>
            </a: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1600" dirty="0" err="1">
                <a:latin typeface="Cambria" panose="02040503050406030204" pitchFamily="18" charset="0"/>
                <a:ea typeface="Cambria" panose="02040503050406030204" pitchFamily="18" charset="0"/>
              </a:rPr>
              <a:t>titik</a:t>
            </a: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</a:rPr>
              <a:t> yang </a:t>
            </a:r>
            <a:r>
              <a:rPr lang="en-US" sz="1600" dirty="0" err="1">
                <a:latin typeface="Cambria" panose="02040503050406030204" pitchFamily="18" charset="0"/>
                <a:ea typeface="Cambria" panose="02040503050406030204" pitchFamily="18" charset="0"/>
              </a:rPr>
              <a:t>bukan</a:t>
            </a: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</a:rPr>
              <a:t> Core </a:t>
            </a:r>
            <a:r>
              <a:rPr lang="en-US" sz="1600" dirty="0" err="1">
                <a:latin typeface="Cambria" panose="02040503050406030204" pitchFamily="18" charset="0"/>
                <a:ea typeface="Cambria" panose="02040503050406030204" pitchFamily="18" charset="0"/>
              </a:rPr>
              <a:t>atau</a:t>
            </a: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</a:rPr>
              <a:t> Border. Dan </a:t>
            </a:r>
            <a:r>
              <a:rPr lang="en-US" sz="1600" dirty="0" err="1">
                <a:latin typeface="Cambria" panose="02040503050406030204" pitchFamily="18" charset="0"/>
                <a:ea typeface="Cambria" panose="02040503050406030204" pitchFamily="18" charset="0"/>
              </a:rPr>
              <a:t>ia</a:t>
            </a: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1600" dirty="0" err="1">
                <a:latin typeface="Cambria" panose="02040503050406030204" pitchFamily="18" charset="0"/>
                <a:ea typeface="Cambria" panose="02040503050406030204" pitchFamily="18" charset="0"/>
              </a:rPr>
              <a:t>memiliki</a:t>
            </a: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1600" dirty="0" err="1">
                <a:latin typeface="Cambria" panose="02040503050406030204" pitchFamily="18" charset="0"/>
                <a:ea typeface="Cambria" panose="02040503050406030204" pitchFamily="18" charset="0"/>
              </a:rPr>
              <a:t>kurang</a:t>
            </a: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1600" dirty="0" err="1">
                <a:latin typeface="Cambria" panose="02040503050406030204" pitchFamily="18" charset="0"/>
                <a:ea typeface="Cambria" panose="02040503050406030204" pitchFamily="18" charset="0"/>
              </a:rPr>
              <a:t>dari</a:t>
            </a: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</a:rPr>
              <a:t> m </a:t>
            </a:r>
            <a:r>
              <a:rPr lang="en-US" sz="1600" dirty="0" err="1">
                <a:latin typeface="Cambria" panose="02040503050406030204" pitchFamily="18" charset="0"/>
                <a:ea typeface="Cambria" panose="02040503050406030204" pitchFamily="18" charset="0"/>
              </a:rPr>
              <a:t>titik</a:t>
            </a: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1600" dirty="0" err="1">
                <a:latin typeface="Cambria" panose="02040503050406030204" pitchFamily="18" charset="0"/>
                <a:ea typeface="Cambria" panose="02040503050406030204" pitchFamily="18" charset="0"/>
              </a:rPr>
              <a:t>dalam</a:t>
            </a: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1600" dirty="0" err="1">
                <a:latin typeface="Cambria" panose="02040503050406030204" pitchFamily="18" charset="0"/>
                <a:ea typeface="Cambria" panose="02040503050406030204" pitchFamily="18" charset="0"/>
              </a:rPr>
              <a:t>jarak</a:t>
            </a: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</a:rPr>
              <a:t> n </a:t>
            </a:r>
            <a:r>
              <a:rPr lang="en-US" sz="1600" dirty="0" err="1">
                <a:latin typeface="Cambria" panose="02040503050406030204" pitchFamily="18" charset="0"/>
                <a:ea typeface="Cambria" panose="02040503050406030204" pitchFamily="18" charset="0"/>
              </a:rPr>
              <a:t>dari</a:t>
            </a: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1600" dirty="0" err="1">
                <a:latin typeface="Cambria" panose="02040503050406030204" pitchFamily="18" charset="0"/>
                <a:ea typeface="Cambria" panose="02040503050406030204" pitchFamily="18" charset="0"/>
              </a:rPr>
              <a:t>dirinya</a:t>
            </a: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1600" dirty="0" err="1">
                <a:latin typeface="Cambria" panose="02040503050406030204" pitchFamily="18" charset="0"/>
                <a:ea typeface="Cambria" panose="02040503050406030204" pitchFamily="18" charset="0"/>
              </a:rPr>
              <a:t>sendiri</a:t>
            </a: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</a:rPr>
              <a:t>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AA6C50-1B32-4485-8920-B645971CBECF}"/>
              </a:ext>
            </a:extLst>
          </p:cNvPr>
          <p:cNvSpPr txBox="1"/>
          <p:nvPr/>
        </p:nvSpPr>
        <p:spPr>
          <a:xfrm>
            <a:off x="7585005" y="4968063"/>
            <a:ext cx="173080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 err="1">
                <a:latin typeface="Cambria" panose="02040503050406030204" pitchFamily="18" charset="0"/>
                <a:ea typeface="Cambria" panose="02040503050406030204" pitchFamily="18" charset="0"/>
              </a:rPr>
              <a:t>img</a:t>
            </a:r>
            <a:r>
              <a:rPr lang="en-US" sz="8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800" dirty="0" err="1">
                <a:latin typeface="Cambria" panose="02040503050406030204" pitchFamily="18" charset="0"/>
                <a:ea typeface="Cambria" panose="02040503050406030204" pitchFamily="18" charset="0"/>
              </a:rPr>
              <a:t>source:kdnuggets</a:t>
            </a:r>
            <a:endParaRPr lang="en-US" sz="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8AA3CBD-E201-43A3-A5E2-A64297F3247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C59F9888-0EBF-436B-9A19-CA00BB016F2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235B0A2-3E44-4BFC-8EC1-44CBF4C0A01F}"/>
              </a:ext>
            </a:extLst>
          </p:cNvPr>
          <p:cNvSpPr/>
          <p:nvPr/>
        </p:nvSpPr>
        <p:spPr>
          <a:xfrm>
            <a:off x="-144162" y="6435707"/>
            <a:ext cx="12480324" cy="42229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2">
            <a:extLst>
              <a:ext uri="{FF2B5EF4-FFF2-40B4-BE49-F238E27FC236}">
                <a16:creationId xmlns:a16="http://schemas.microsoft.com/office/drawing/2014/main" id="{1B8A8306-3C66-4304-B43C-AEE164CAEC5A}"/>
              </a:ext>
            </a:extLst>
          </p:cNvPr>
          <p:cNvSpPr txBox="1"/>
          <p:nvPr/>
        </p:nvSpPr>
        <p:spPr>
          <a:xfrm>
            <a:off x="868181" y="6472778"/>
            <a:ext cx="3916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Raleway SemiBold" panose="020B0703030101060003" pitchFamily="34" charset="0"/>
              </a:rPr>
              <a:t>www.its.ac.id</a:t>
            </a:r>
            <a:endParaRPr lang="id-ID" sz="1400" dirty="0">
              <a:solidFill>
                <a:schemeClr val="bg1"/>
              </a:solidFill>
              <a:latin typeface="Raleway SemiBold" panose="020B0703030101060003" pitchFamily="34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A3E9171-3213-401B-9A31-CF8A014599B1}"/>
              </a:ext>
            </a:extLst>
          </p:cNvPr>
          <p:cNvGrpSpPr/>
          <p:nvPr/>
        </p:nvGrpSpPr>
        <p:grpSpPr>
          <a:xfrm>
            <a:off x="343482" y="6589488"/>
            <a:ext cx="276847" cy="99072"/>
            <a:chOff x="258233" y="6589488"/>
            <a:chExt cx="276847" cy="99072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D01C38E-5F46-4B43-AA65-A6B5F603F6DF}"/>
                </a:ext>
              </a:extLst>
            </p:cNvPr>
            <p:cNvSpPr/>
            <p:nvPr/>
          </p:nvSpPr>
          <p:spPr>
            <a:xfrm>
              <a:off x="258233" y="6589488"/>
              <a:ext cx="106347" cy="99072"/>
            </a:xfrm>
            <a:prstGeom prst="ellipse">
              <a:avLst/>
            </a:prstGeom>
            <a:solidFill>
              <a:srgbClr val="F5AA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268EDEDC-E0C7-4502-A459-A6DEA9901899}"/>
                </a:ext>
              </a:extLst>
            </p:cNvPr>
            <p:cNvSpPr/>
            <p:nvPr/>
          </p:nvSpPr>
          <p:spPr>
            <a:xfrm>
              <a:off x="428733" y="6589488"/>
              <a:ext cx="106347" cy="99072"/>
            </a:xfrm>
            <a:prstGeom prst="ellipse">
              <a:avLst/>
            </a:prstGeom>
            <a:solidFill>
              <a:srgbClr val="FFC4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sp>
        <p:nvSpPr>
          <p:cNvPr id="21" name="TextBox 2">
            <a:extLst>
              <a:ext uri="{FF2B5EF4-FFF2-40B4-BE49-F238E27FC236}">
                <a16:creationId xmlns:a16="http://schemas.microsoft.com/office/drawing/2014/main" id="{9EDAE498-A91C-4318-AEE9-4BC40D5B221A}"/>
              </a:ext>
            </a:extLst>
          </p:cNvPr>
          <p:cNvSpPr txBox="1"/>
          <p:nvPr/>
        </p:nvSpPr>
        <p:spPr>
          <a:xfrm>
            <a:off x="5405177" y="6477576"/>
            <a:ext cx="66368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  <a:latin typeface="Myriad Pro" panose="020B0503030403020204" pitchFamily="34" charset="0"/>
              </a:rPr>
              <a:t>INSTITUT TEKNOLOGI SEPULUH NOPEMBER, Surabaya - Indonesia</a:t>
            </a:r>
            <a:endParaRPr lang="id-ID" sz="1400" dirty="0">
              <a:solidFill>
                <a:schemeClr val="bg1"/>
              </a:solidFill>
              <a:latin typeface="Myriad Pro" panose="020B0503030403020204" pitchFamily="34" charset="0"/>
            </a:endParaRPr>
          </a:p>
        </p:txBody>
      </p:sp>
      <p:pic>
        <p:nvPicPr>
          <p:cNvPr id="22" name="Picture 21" descr="A close up of a sign&#10;&#10;Description automatically generated">
            <a:extLst>
              <a:ext uri="{FF2B5EF4-FFF2-40B4-BE49-F238E27FC236}">
                <a16:creationId xmlns:a16="http://schemas.microsoft.com/office/drawing/2014/main" id="{05D2FB96-384B-4362-97D5-8F7B2E2B08E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040" y="166037"/>
            <a:ext cx="622489" cy="622489"/>
          </a:xfrm>
          <a:prstGeom prst="rect">
            <a:avLst/>
          </a:prstGeom>
        </p:spPr>
      </p:pic>
      <p:pic>
        <p:nvPicPr>
          <p:cNvPr id="23" name="Picture 22" descr="A picture containing drawing&#10;&#10;Description automatically generated">
            <a:extLst>
              <a:ext uri="{FF2B5EF4-FFF2-40B4-BE49-F238E27FC236}">
                <a16:creationId xmlns:a16="http://schemas.microsoft.com/office/drawing/2014/main" id="{C08DCD01-83D1-4671-BBDC-A62BF7B52B2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757" y="275191"/>
            <a:ext cx="549401" cy="54940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A3CB0AA-6D10-4D45-8CBD-616F33A8F5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05954" y="-663866"/>
            <a:ext cx="6746944" cy="2463637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D75BAFD2-6439-4601-9F4F-5586AC105E84}"/>
              </a:ext>
            </a:extLst>
          </p:cNvPr>
          <p:cNvSpPr/>
          <p:nvPr/>
        </p:nvSpPr>
        <p:spPr>
          <a:xfrm>
            <a:off x="0" y="1477240"/>
            <a:ext cx="343481" cy="422293"/>
          </a:xfrm>
          <a:prstGeom prst="rect">
            <a:avLst/>
          </a:prstGeom>
          <a:solidFill>
            <a:srgbClr val="F5AA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3779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D7B9D0-E4B8-43A2-8E7E-0C4255C04D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picture containing grass, track, light, lit&#10;&#10;Description automatically generated">
            <a:extLst>
              <a:ext uri="{FF2B5EF4-FFF2-40B4-BE49-F238E27FC236}">
                <a16:creationId xmlns:a16="http://schemas.microsoft.com/office/drawing/2014/main" id="{48C5168C-CE21-426D-BDBF-216122A26B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015" b="7715"/>
          <a:stretch/>
        </p:blipFill>
        <p:spPr>
          <a:xfrm>
            <a:off x="0" y="1098952"/>
            <a:ext cx="12192000" cy="522927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D62BDA5-A908-4D29-9786-B68BEE580494}"/>
              </a:ext>
            </a:extLst>
          </p:cNvPr>
          <p:cNvSpPr/>
          <p:nvPr/>
        </p:nvSpPr>
        <p:spPr>
          <a:xfrm>
            <a:off x="2975429" y="5078813"/>
            <a:ext cx="6315074" cy="934405"/>
          </a:xfrm>
          <a:prstGeom prst="rect">
            <a:avLst/>
          </a:prstGeom>
          <a:solidFill>
            <a:srgbClr val="FFBD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rgbClr val="013880"/>
                </a:solidFill>
                <a:latin typeface="Avenir Next LT Pro" panose="020B0504020202020204" pitchFamily="34" charset="0"/>
              </a:rPr>
              <a:t>- TERIMA KASIH -</a:t>
            </a:r>
            <a:endParaRPr lang="en-ID" sz="3600" b="1" dirty="0">
              <a:solidFill>
                <a:srgbClr val="013880"/>
              </a:solidFill>
              <a:latin typeface="Avenir Next LT Pro" panose="020B05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2968FB2-4E7C-4AD1-A093-0DB9445312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8930" y="6487389"/>
            <a:ext cx="7514141" cy="274320"/>
          </a:xfrm>
          <a:prstGeom prst="rect">
            <a:avLst/>
          </a:prstGeom>
        </p:spPr>
      </p:pic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628F81CF-9F52-4957-8CEA-CF35AC3F2A9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040" y="166037"/>
            <a:ext cx="622489" cy="622489"/>
          </a:xfrm>
          <a:prstGeom prst="rect">
            <a:avLst/>
          </a:prstGeom>
        </p:spPr>
      </p:pic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BC761883-C944-4574-823E-5AEC33A80BE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757" y="275191"/>
            <a:ext cx="549401" cy="54940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575E989-A2A6-4122-A6DB-539E8F0ED9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05954" y="-663866"/>
            <a:ext cx="6746944" cy="2463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952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85E5CBC-6DA9-4BCE-8278-9E99760F5423}"/>
              </a:ext>
            </a:extLst>
          </p:cNvPr>
          <p:cNvSpPr txBox="1">
            <a:spLocks/>
          </p:cNvSpPr>
          <p:nvPr/>
        </p:nvSpPr>
        <p:spPr>
          <a:xfrm>
            <a:off x="449829" y="998402"/>
            <a:ext cx="10138988" cy="777050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id-ID" sz="4400" b="1" dirty="0">
                <a:solidFill>
                  <a:srgbClr val="002060"/>
                </a:solidFill>
                <a:latin typeface="Myriad Pro" panose="020B0503030403020204" pitchFamily="34" charset="0"/>
                <a:cs typeface="Myriad Arabic" panose="01010101010101010101" pitchFamily="50" charset="-78"/>
              </a:rPr>
              <a:t>HIERARCHYCAL CLUSTERING</a:t>
            </a:r>
            <a:endParaRPr lang="en-ID" sz="4400" b="1" dirty="0">
              <a:solidFill>
                <a:srgbClr val="002060"/>
              </a:solidFill>
              <a:latin typeface="Myriad Pro" panose="020B0503030403020204" pitchFamily="34" charset="0"/>
              <a:cs typeface="Myriad Arabic" panose="01010101010101010101" pitchFamily="50" charset="-78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F012A2E-4D68-42D5-A5E8-7CF6761E153C}"/>
              </a:ext>
            </a:extLst>
          </p:cNvPr>
          <p:cNvSpPr/>
          <p:nvPr/>
        </p:nvSpPr>
        <p:spPr>
          <a:xfrm>
            <a:off x="-144162" y="6435707"/>
            <a:ext cx="12480324" cy="42229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DC53D252-6C21-4A1F-86DB-73FE89E5050A}"/>
              </a:ext>
            </a:extLst>
          </p:cNvPr>
          <p:cNvSpPr txBox="1"/>
          <p:nvPr/>
        </p:nvSpPr>
        <p:spPr>
          <a:xfrm>
            <a:off x="868181" y="6472778"/>
            <a:ext cx="3916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Raleway SemiBold" panose="020B0703030101060003" pitchFamily="34" charset="0"/>
              </a:rPr>
              <a:t>www.its.ac.id</a:t>
            </a:r>
            <a:endParaRPr lang="id-ID" sz="1400" dirty="0">
              <a:solidFill>
                <a:schemeClr val="bg1"/>
              </a:solidFill>
              <a:latin typeface="Raleway SemiBold" panose="020B0703030101060003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61DCD36-B555-448B-BF35-7C58404BDE89}"/>
              </a:ext>
            </a:extLst>
          </p:cNvPr>
          <p:cNvGrpSpPr/>
          <p:nvPr/>
        </p:nvGrpSpPr>
        <p:grpSpPr>
          <a:xfrm>
            <a:off x="343482" y="6589488"/>
            <a:ext cx="276847" cy="99072"/>
            <a:chOff x="258233" y="6589488"/>
            <a:chExt cx="276847" cy="99072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9F74CCD-91CC-474C-9098-A126577B76C8}"/>
                </a:ext>
              </a:extLst>
            </p:cNvPr>
            <p:cNvSpPr/>
            <p:nvPr/>
          </p:nvSpPr>
          <p:spPr>
            <a:xfrm>
              <a:off x="258233" y="6589488"/>
              <a:ext cx="106347" cy="99072"/>
            </a:xfrm>
            <a:prstGeom prst="ellipse">
              <a:avLst/>
            </a:prstGeom>
            <a:solidFill>
              <a:srgbClr val="F5AA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E84121F-F34F-4D5B-A529-419C0668AC66}"/>
                </a:ext>
              </a:extLst>
            </p:cNvPr>
            <p:cNvSpPr/>
            <p:nvPr/>
          </p:nvSpPr>
          <p:spPr>
            <a:xfrm>
              <a:off x="428733" y="6589488"/>
              <a:ext cx="106347" cy="99072"/>
            </a:xfrm>
            <a:prstGeom prst="ellipse">
              <a:avLst/>
            </a:prstGeom>
            <a:solidFill>
              <a:srgbClr val="FFC4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sp>
        <p:nvSpPr>
          <p:cNvPr id="11" name="TextBox 2">
            <a:extLst>
              <a:ext uri="{FF2B5EF4-FFF2-40B4-BE49-F238E27FC236}">
                <a16:creationId xmlns:a16="http://schemas.microsoft.com/office/drawing/2014/main" id="{315EEE01-1E88-4516-AE4F-6764A7B8AA5C}"/>
              </a:ext>
            </a:extLst>
          </p:cNvPr>
          <p:cNvSpPr txBox="1"/>
          <p:nvPr/>
        </p:nvSpPr>
        <p:spPr>
          <a:xfrm>
            <a:off x="5405177" y="6477576"/>
            <a:ext cx="66368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  <a:latin typeface="Myriad Pro" panose="020B0503030403020204" pitchFamily="34" charset="0"/>
              </a:rPr>
              <a:t>INSTITUT TEKNOLOGI SEPULUH NOPEMBER, Surabaya - Indonesia</a:t>
            </a:r>
            <a:endParaRPr lang="id-ID" sz="1400" dirty="0">
              <a:solidFill>
                <a:schemeClr val="bg1"/>
              </a:solidFill>
              <a:latin typeface="Myriad Pro" panose="020B0503030403020204" pitchFamily="34" charset="0"/>
            </a:endParaRPr>
          </a:p>
        </p:txBody>
      </p:sp>
      <p:pic>
        <p:nvPicPr>
          <p:cNvPr id="12" name="Picture 11" descr="A close up of a sign&#10;&#10;Description automatically generated">
            <a:extLst>
              <a:ext uri="{FF2B5EF4-FFF2-40B4-BE49-F238E27FC236}">
                <a16:creationId xmlns:a16="http://schemas.microsoft.com/office/drawing/2014/main" id="{A46A2963-99E8-47CB-87C1-88B6FAD6AA1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040" y="166037"/>
            <a:ext cx="622489" cy="622489"/>
          </a:xfrm>
          <a:prstGeom prst="rect">
            <a:avLst/>
          </a:prstGeom>
        </p:spPr>
      </p:pic>
      <p:pic>
        <p:nvPicPr>
          <p:cNvPr id="13" name="Picture 12" descr="A picture containing drawing&#10;&#10;Description automatically generated">
            <a:extLst>
              <a:ext uri="{FF2B5EF4-FFF2-40B4-BE49-F238E27FC236}">
                <a16:creationId xmlns:a16="http://schemas.microsoft.com/office/drawing/2014/main" id="{34EB5CF5-C53B-4A0F-B313-15C81F2C5CA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757" y="275191"/>
            <a:ext cx="549401" cy="54940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E2D200F-29AF-402E-8F59-BBDB67CDC5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5954" y="-663866"/>
            <a:ext cx="6746944" cy="2463637"/>
          </a:xfrm>
          <a:prstGeom prst="rect">
            <a:avLst/>
          </a:prstGeom>
        </p:spPr>
      </p:pic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8AD83D92-31A0-4196-91D7-A515AC15AF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3481" y="1899533"/>
            <a:ext cx="3557319" cy="4277430"/>
          </a:xfrm>
        </p:spPr>
        <p:txBody>
          <a:bodyPr>
            <a:normAutofit/>
          </a:bodyPr>
          <a:lstStyle/>
          <a:p>
            <a:r>
              <a:rPr lang="en-US" altLang="id-ID" sz="2400" dirty="0" err="1"/>
              <a:t>Menghasilkan</a:t>
            </a:r>
            <a:r>
              <a:rPr lang="en-US" altLang="id-ID" sz="2400" dirty="0"/>
              <a:t> </a:t>
            </a:r>
            <a:r>
              <a:rPr lang="en-US" altLang="id-ID" sz="2400" dirty="0" err="1"/>
              <a:t>serangkaian</a:t>
            </a:r>
            <a:r>
              <a:rPr lang="en-US" altLang="id-ID" sz="2400" dirty="0"/>
              <a:t> </a:t>
            </a:r>
            <a:r>
              <a:rPr lang="en-US" altLang="id-ID" sz="2400" b="1" dirty="0"/>
              <a:t>cluster </a:t>
            </a:r>
            <a:r>
              <a:rPr lang="en-US" altLang="id-ID" sz="2400" b="1" dirty="0" err="1"/>
              <a:t>bersarang</a:t>
            </a:r>
            <a:r>
              <a:rPr lang="en-US" altLang="id-ID" sz="2400" b="1" dirty="0"/>
              <a:t> </a:t>
            </a:r>
            <a:r>
              <a:rPr lang="en-US" altLang="id-ID" sz="2400" dirty="0"/>
              <a:t>yang </a:t>
            </a:r>
            <a:r>
              <a:rPr lang="en-US" altLang="id-ID" sz="2400" dirty="0" err="1"/>
              <a:t>tersusun</a:t>
            </a:r>
            <a:r>
              <a:rPr lang="en-US" altLang="id-ID" sz="2400" dirty="0"/>
              <a:t> </a:t>
            </a:r>
            <a:r>
              <a:rPr lang="en-US" altLang="id-ID" sz="2400" dirty="0" err="1"/>
              <a:t>seperti</a:t>
            </a:r>
            <a:r>
              <a:rPr lang="en-US" altLang="id-ID" sz="2400" dirty="0"/>
              <a:t> </a:t>
            </a:r>
            <a:r>
              <a:rPr lang="en-US" altLang="id-ID" sz="2400" b="1" dirty="0" err="1"/>
              <a:t>pohon</a:t>
            </a:r>
            <a:r>
              <a:rPr lang="en-US" altLang="id-ID" sz="2400" b="1" dirty="0"/>
              <a:t> </a:t>
            </a:r>
            <a:r>
              <a:rPr lang="en-US" altLang="id-ID" sz="2400" b="1" dirty="0" err="1"/>
              <a:t>hirarki</a:t>
            </a:r>
            <a:r>
              <a:rPr lang="en-US" altLang="id-ID" sz="2400" b="1" dirty="0"/>
              <a:t> </a:t>
            </a:r>
          </a:p>
          <a:p>
            <a:r>
              <a:rPr lang="en-US" altLang="id-ID" sz="2400" dirty="0" err="1"/>
              <a:t>Dapat</a:t>
            </a:r>
            <a:r>
              <a:rPr lang="en-US" altLang="id-ID" sz="2400" dirty="0"/>
              <a:t> </a:t>
            </a:r>
            <a:r>
              <a:rPr lang="en-US" altLang="id-ID" sz="2400" dirty="0" err="1"/>
              <a:t>divisualisasikan</a:t>
            </a:r>
            <a:r>
              <a:rPr lang="en-US" altLang="id-ID" sz="2400" dirty="0"/>
              <a:t> </a:t>
            </a:r>
            <a:r>
              <a:rPr lang="en-US" altLang="id-ID" sz="2400" dirty="0" err="1"/>
              <a:t>menggunakan</a:t>
            </a:r>
            <a:r>
              <a:rPr lang="en-US" altLang="id-ID" sz="2400" dirty="0"/>
              <a:t> </a:t>
            </a:r>
            <a:r>
              <a:rPr lang="en-US" altLang="id-ID" sz="2400" b="1" dirty="0" err="1"/>
              <a:t>dendogram</a:t>
            </a:r>
            <a:endParaRPr lang="en-US" altLang="id-ID" sz="2400" b="1" dirty="0"/>
          </a:p>
          <a:p>
            <a:pPr lvl="1"/>
            <a:r>
              <a:rPr lang="en-US" altLang="id-ID" sz="2000" dirty="0"/>
              <a:t>Diagram </a:t>
            </a:r>
            <a:r>
              <a:rPr lang="en-US" altLang="id-ID" sz="2000" dirty="0" err="1"/>
              <a:t>berbentuk</a:t>
            </a:r>
            <a:r>
              <a:rPr lang="en-US" altLang="id-ID" sz="2000" dirty="0"/>
              <a:t> </a:t>
            </a:r>
            <a:r>
              <a:rPr lang="en-US" altLang="id-ID" sz="2000" dirty="0" err="1"/>
              <a:t>seperti</a:t>
            </a:r>
            <a:r>
              <a:rPr lang="en-US" altLang="id-ID" sz="2000" dirty="0"/>
              <a:t> </a:t>
            </a:r>
            <a:r>
              <a:rPr lang="en-US" altLang="id-ID" sz="2000" dirty="0" err="1"/>
              <a:t>pohon</a:t>
            </a:r>
            <a:r>
              <a:rPr lang="en-US" altLang="id-ID" sz="2000" dirty="0"/>
              <a:t> (</a:t>
            </a:r>
            <a:r>
              <a:rPr lang="en-US" altLang="id-ID" sz="2000" b="1" i="1" dirty="0"/>
              <a:t>tree</a:t>
            </a:r>
            <a:r>
              <a:rPr lang="en-US" altLang="id-ID" sz="2000" dirty="0"/>
              <a:t>) </a:t>
            </a:r>
            <a:r>
              <a:rPr lang="en-US" altLang="id-ID" sz="2000" dirty="0" err="1"/>
              <a:t>dan</a:t>
            </a:r>
            <a:r>
              <a:rPr lang="en-US" altLang="id-ID" sz="2000" dirty="0"/>
              <a:t> </a:t>
            </a:r>
            <a:r>
              <a:rPr lang="en-US" altLang="id-ID" sz="2000" dirty="0" err="1"/>
              <a:t>dapat</a:t>
            </a:r>
            <a:r>
              <a:rPr lang="en-US" altLang="id-ID" sz="2000" dirty="0"/>
              <a:t> </a:t>
            </a:r>
            <a:r>
              <a:rPr lang="en-US" altLang="id-ID" sz="2000" dirty="0" err="1"/>
              <a:t>mencatat</a:t>
            </a:r>
            <a:r>
              <a:rPr lang="en-US" altLang="id-ID" sz="2000" dirty="0"/>
              <a:t> </a:t>
            </a:r>
            <a:r>
              <a:rPr lang="en-US" altLang="id-ID" sz="2000" dirty="0" err="1"/>
              <a:t>urutan</a:t>
            </a:r>
            <a:r>
              <a:rPr lang="en-US" altLang="id-ID" sz="2000" dirty="0"/>
              <a:t> </a:t>
            </a:r>
            <a:r>
              <a:rPr lang="en-US" altLang="id-ID" sz="2000" dirty="0" err="1"/>
              <a:t>penggabungan</a:t>
            </a:r>
            <a:r>
              <a:rPr lang="en-US" altLang="id-ID" sz="2000" dirty="0"/>
              <a:t> </a:t>
            </a:r>
            <a:r>
              <a:rPr lang="en-US" altLang="id-ID" sz="2000" dirty="0" err="1"/>
              <a:t>atau</a:t>
            </a:r>
            <a:r>
              <a:rPr lang="en-US" altLang="id-ID" sz="2000" dirty="0"/>
              <a:t> </a:t>
            </a:r>
            <a:r>
              <a:rPr lang="en-US" altLang="id-ID" sz="2000" dirty="0" err="1"/>
              <a:t>pemisahan</a:t>
            </a:r>
            <a:r>
              <a:rPr lang="en-US" altLang="id-ID" sz="2000" dirty="0"/>
              <a:t> cluster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EA875E6-8C57-402D-8B87-39F804B2729F}"/>
              </a:ext>
            </a:extLst>
          </p:cNvPr>
          <p:cNvSpPr/>
          <p:nvPr/>
        </p:nvSpPr>
        <p:spPr>
          <a:xfrm>
            <a:off x="0" y="1477240"/>
            <a:ext cx="343481" cy="422293"/>
          </a:xfrm>
          <a:prstGeom prst="rect">
            <a:avLst/>
          </a:prstGeom>
          <a:solidFill>
            <a:srgbClr val="F5AA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4173" y="2728209"/>
            <a:ext cx="3459163" cy="2160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79955799"/>
              </p:ext>
            </p:extLst>
          </p:nvPr>
        </p:nvGraphicFramePr>
        <p:xfrm>
          <a:off x="4936331" y="2528183"/>
          <a:ext cx="2319338" cy="2360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97" name="VISIO" r:id="rId7" imgW="3168720" imgH="3227760" progId="Visio.Drawing.6">
                  <p:embed/>
                </p:oleObj>
              </mc:Choice>
              <mc:Fallback>
                <p:oleObj name="VISIO" r:id="rId7" imgW="3168720" imgH="3227760" progId="Visio.Drawing.6">
                  <p:embed/>
                  <p:pic>
                    <p:nvPicPr>
                      <p:cNvPr id="16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36331" y="2528183"/>
                        <a:ext cx="2319338" cy="2360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78969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85E5CBC-6DA9-4BCE-8278-9E99760F5423}"/>
              </a:ext>
            </a:extLst>
          </p:cNvPr>
          <p:cNvSpPr txBox="1">
            <a:spLocks/>
          </p:cNvSpPr>
          <p:nvPr/>
        </p:nvSpPr>
        <p:spPr>
          <a:xfrm>
            <a:off x="343482" y="1278100"/>
            <a:ext cx="10138988" cy="777050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id-ID" sz="4400" b="1" dirty="0">
                <a:solidFill>
                  <a:srgbClr val="002060"/>
                </a:solidFill>
                <a:latin typeface="Myriad Pro" panose="020B0503030403020204" pitchFamily="34" charset="0"/>
                <a:cs typeface="Myriad Arabic" panose="01010101010101010101" pitchFamily="50" charset="-78"/>
              </a:rPr>
              <a:t>HIERARCHYCAL CLUSTERING</a:t>
            </a:r>
            <a:endParaRPr lang="en-ID" sz="4400" b="1" dirty="0">
              <a:solidFill>
                <a:srgbClr val="002060"/>
              </a:solidFill>
              <a:latin typeface="Myriad Pro" panose="020B0503030403020204" pitchFamily="34" charset="0"/>
              <a:cs typeface="Myriad Arabic" panose="01010101010101010101" pitchFamily="50" charset="-78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F012A2E-4D68-42D5-A5E8-7CF6761E153C}"/>
              </a:ext>
            </a:extLst>
          </p:cNvPr>
          <p:cNvSpPr/>
          <p:nvPr/>
        </p:nvSpPr>
        <p:spPr>
          <a:xfrm>
            <a:off x="-144162" y="6435707"/>
            <a:ext cx="12480324" cy="42229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DC53D252-6C21-4A1F-86DB-73FE89E5050A}"/>
              </a:ext>
            </a:extLst>
          </p:cNvPr>
          <p:cNvSpPr txBox="1"/>
          <p:nvPr/>
        </p:nvSpPr>
        <p:spPr>
          <a:xfrm>
            <a:off x="868181" y="6472778"/>
            <a:ext cx="3916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Raleway SemiBold" panose="020B0703030101060003" pitchFamily="34" charset="0"/>
              </a:rPr>
              <a:t>www.its.ac.id</a:t>
            </a:r>
            <a:endParaRPr lang="id-ID" sz="1400" dirty="0">
              <a:solidFill>
                <a:schemeClr val="bg1"/>
              </a:solidFill>
              <a:latin typeface="Raleway SemiBold" panose="020B0703030101060003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61DCD36-B555-448B-BF35-7C58404BDE89}"/>
              </a:ext>
            </a:extLst>
          </p:cNvPr>
          <p:cNvGrpSpPr/>
          <p:nvPr/>
        </p:nvGrpSpPr>
        <p:grpSpPr>
          <a:xfrm>
            <a:off x="343482" y="6589488"/>
            <a:ext cx="276847" cy="99072"/>
            <a:chOff x="258233" y="6589488"/>
            <a:chExt cx="276847" cy="99072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9F74CCD-91CC-474C-9098-A126577B76C8}"/>
                </a:ext>
              </a:extLst>
            </p:cNvPr>
            <p:cNvSpPr/>
            <p:nvPr/>
          </p:nvSpPr>
          <p:spPr>
            <a:xfrm>
              <a:off x="258233" y="6589488"/>
              <a:ext cx="106347" cy="99072"/>
            </a:xfrm>
            <a:prstGeom prst="ellipse">
              <a:avLst/>
            </a:prstGeom>
            <a:solidFill>
              <a:srgbClr val="F5AA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E84121F-F34F-4D5B-A529-419C0668AC66}"/>
                </a:ext>
              </a:extLst>
            </p:cNvPr>
            <p:cNvSpPr/>
            <p:nvPr/>
          </p:nvSpPr>
          <p:spPr>
            <a:xfrm>
              <a:off x="428733" y="6589488"/>
              <a:ext cx="106347" cy="99072"/>
            </a:xfrm>
            <a:prstGeom prst="ellipse">
              <a:avLst/>
            </a:prstGeom>
            <a:solidFill>
              <a:srgbClr val="FFC4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sp>
        <p:nvSpPr>
          <p:cNvPr id="11" name="TextBox 2">
            <a:extLst>
              <a:ext uri="{FF2B5EF4-FFF2-40B4-BE49-F238E27FC236}">
                <a16:creationId xmlns:a16="http://schemas.microsoft.com/office/drawing/2014/main" id="{315EEE01-1E88-4516-AE4F-6764A7B8AA5C}"/>
              </a:ext>
            </a:extLst>
          </p:cNvPr>
          <p:cNvSpPr txBox="1"/>
          <p:nvPr/>
        </p:nvSpPr>
        <p:spPr>
          <a:xfrm>
            <a:off x="5405177" y="6477576"/>
            <a:ext cx="66368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  <a:latin typeface="Myriad Pro" panose="020B0503030403020204" pitchFamily="34" charset="0"/>
              </a:rPr>
              <a:t>INSTITUT TEKNOLOGI SEPULUH NOPEMBER, Surabaya - Indonesia</a:t>
            </a:r>
            <a:endParaRPr lang="id-ID" sz="1400" dirty="0">
              <a:solidFill>
                <a:schemeClr val="bg1"/>
              </a:solidFill>
              <a:latin typeface="Myriad Pro" panose="020B0503030403020204" pitchFamily="34" charset="0"/>
            </a:endParaRPr>
          </a:p>
        </p:txBody>
      </p:sp>
      <p:pic>
        <p:nvPicPr>
          <p:cNvPr id="12" name="Picture 11" descr="A close up of a sign&#10;&#10;Description automatically generated">
            <a:extLst>
              <a:ext uri="{FF2B5EF4-FFF2-40B4-BE49-F238E27FC236}">
                <a16:creationId xmlns:a16="http://schemas.microsoft.com/office/drawing/2014/main" id="{A46A2963-99E8-47CB-87C1-88B6FAD6AA1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040" y="166037"/>
            <a:ext cx="622489" cy="622489"/>
          </a:xfrm>
          <a:prstGeom prst="rect">
            <a:avLst/>
          </a:prstGeom>
        </p:spPr>
      </p:pic>
      <p:pic>
        <p:nvPicPr>
          <p:cNvPr id="13" name="Picture 12" descr="A picture containing drawing&#10;&#10;Description automatically generated">
            <a:extLst>
              <a:ext uri="{FF2B5EF4-FFF2-40B4-BE49-F238E27FC236}">
                <a16:creationId xmlns:a16="http://schemas.microsoft.com/office/drawing/2014/main" id="{34EB5CF5-C53B-4A0F-B313-15C81F2C5CA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757" y="275191"/>
            <a:ext cx="549401" cy="54940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E2D200F-29AF-402E-8F59-BBDB67CDC5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5954" y="-663866"/>
            <a:ext cx="6746944" cy="2463637"/>
          </a:xfrm>
          <a:prstGeom prst="rect">
            <a:avLst/>
          </a:prstGeom>
        </p:spPr>
      </p:pic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8AD83D92-31A0-4196-91D7-A515AC15AF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3481" y="2253279"/>
            <a:ext cx="11485661" cy="3923684"/>
          </a:xfrm>
        </p:spPr>
        <p:txBody>
          <a:bodyPr>
            <a:normAutofit fontScale="92500" lnSpcReduction="20000"/>
          </a:bodyPr>
          <a:lstStyle/>
          <a:p>
            <a:r>
              <a:rPr lang="en-US" altLang="id-ID" dirty="0" err="1"/>
              <a:t>Dua</a:t>
            </a:r>
            <a:r>
              <a:rPr lang="en-US" altLang="id-ID" dirty="0"/>
              <a:t> </a:t>
            </a:r>
            <a:r>
              <a:rPr lang="en-US" altLang="id-ID" dirty="0" err="1"/>
              <a:t>tipe</a:t>
            </a:r>
            <a:r>
              <a:rPr lang="en-US" altLang="id-ID" dirty="0"/>
              <a:t> hierarchical clustering</a:t>
            </a:r>
          </a:p>
          <a:p>
            <a:pPr lvl="1"/>
            <a:r>
              <a:rPr lang="en-US" altLang="id-ID" dirty="0"/>
              <a:t>Agglomerative:  </a:t>
            </a:r>
          </a:p>
          <a:p>
            <a:pPr lvl="2"/>
            <a:r>
              <a:rPr lang="en-US" altLang="id-ID" dirty="0" err="1"/>
              <a:t>Mulai</a:t>
            </a:r>
            <a:r>
              <a:rPr lang="en-US" altLang="id-ID" dirty="0"/>
              <a:t> </a:t>
            </a:r>
            <a:r>
              <a:rPr lang="en-US" altLang="id-ID" dirty="0" err="1"/>
              <a:t>dari</a:t>
            </a:r>
            <a:r>
              <a:rPr lang="en-US" altLang="id-ID" dirty="0"/>
              <a:t> </a:t>
            </a:r>
            <a:r>
              <a:rPr lang="en-US" altLang="id-ID" dirty="0" err="1"/>
              <a:t>setiap</a:t>
            </a:r>
            <a:r>
              <a:rPr lang="en-US" altLang="id-ID" dirty="0"/>
              <a:t> </a:t>
            </a:r>
            <a:r>
              <a:rPr lang="en-US" altLang="id-ID" dirty="0" err="1"/>
              <a:t>titik</a:t>
            </a:r>
            <a:r>
              <a:rPr lang="en-US" altLang="id-ID" dirty="0"/>
              <a:t> (data) </a:t>
            </a:r>
            <a:r>
              <a:rPr lang="en-US" altLang="id-ID" dirty="0" err="1"/>
              <a:t>dianggap</a:t>
            </a:r>
            <a:r>
              <a:rPr lang="en-US" altLang="id-ID" dirty="0"/>
              <a:t> </a:t>
            </a:r>
            <a:r>
              <a:rPr lang="en-US" altLang="id-ID" dirty="0" err="1"/>
              <a:t>sebagai</a:t>
            </a:r>
            <a:r>
              <a:rPr lang="en-US" altLang="id-ID" dirty="0"/>
              <a:t> cluster</a:t>
            </a:r>
          </a:p>
          <a:p>
            <a:pPr lvl="2"/>
            <a:r>
              <a:rPr lang="en-US" altLang="id-ID" dirty="0" err="1"/>
              <a:t>Pada</a:t>
            </a:r>
            <a:r>
              <a:rPr lang="en-US" altLang="id-ID" dirty="0"/>
              <a:t> </a:t>
            </a:r>
            <a:r>
              <a:rPr lang="en-US" altLang="id-ID" dirty="0" err="1"/>
              <a:t>setiap</a:t>
            </a:r>
            <a:r>
              <a:rPr lang="en-US" altLang="id-ID" dirty="0"/>
              <a:t> </a:t>
            </a:r>
            <a:r>
              <a:rPr lang="en-US" altLang="id-ID" dirty="0" err="1"/>
              <a:t>tahap</a:t>
            </a:r>
            <a:r>
              <a:rPr lang="en-US" altLang="id-ID" dirty="0"/>
              <a:t>, </a:t>
            </a:r>
            <a:r>
              <a:rPr lang="en-US" altLang="id-ID" dirty="0" err="1"/>
              <a:t>dilakukan</a:t>
            </a:r>
            <a:r>
              <a:rPr lang="en-US" altLang="id-ID" dirty="0"/>
              <a:t> </a:t>
            </a:r>
            <a:r>
              <a:rPr lang="en-US" altLang="id-ID" b="1" dirty="0" err="1"/>
              <a:t>penggabungan</a:t>
            </a:r>
            <a:r>
              <a:rPr lang="en-US" altLang="id-ID" dirty="0"/>
              <a:t> </a:t>
            </a:r>
            <a:r>
              <a:rPr lang="en-US" altLang="id-ID" dirty="0" err="1"/>
              <a:t>sepasang</a:t>
            </a:r>
            <a:r>
              <a:rPr lang="en-US" altLang="id-ID" dirty="0"/>
              <a:t> cluster </a:t>
            </a:r>
            <a:r>
              <a:rPr lang="en-US" altLang="id-ID" dirty="0" err="1"/>
              <a:t>terdekat</a:t>
            </a:r>
            <a:r>
              <a:rPr lang="en-US" altLang="id-ID" dirty="0"/>
              <a:t> </a:t>
            </a:r>
            <a:r>
              <a:rPr lang="en-US" altLang="id-ID" dirty="0" err="1"/>
              <a:t>sampai</a:t>
            </a:r>
            <a:r>
              <a:rPr lang="en-US" altLang="id-ID" dirty="0"/>
              <a:t> </a:t>
            </a:r>
            <a:r>
              <a:rPr lang="en-US" altLang="id-ID" dirty="0" err="1"/>
              <a:t>tersisa</a:t>
            </a:r>
            <a:r>
              <a:rPr lang="en-US" altLang="id-ID" dirty="0"/>
              <a:t> </a:t>
            </a:r>
            <a:r>
              <a:rPr lang="en-US" altLang="id-ID" dirty="0" err="1"/>
              <a:t>satu</a:t>
            </a:r>
            <a:r>
              <a:rPr lang="en-US" altLang="id-ID" dirty="0"/>
              <a:t> cluster (</a:t>
            </a:r>
            <a:r>
              <a:rPr lang="en-US" altLang="id-ID" dirty="0" err="1"/>
              <a:t>atau</a:t>
            </a:r>
            <a:r>
              <a:rPr lang="en-US" altLang="id-ID" dirty="0"/>
              <a:t> </a:t>
            </a:r>
            <a:r>
              <a:rPr lang="en-US" altLang="id-ID" dirty="0" err="1"/>
              <a:t>sampai</a:t>
            </a:r>
            <a:r>
              <a:rPr lang="en-US" altLang="id-ID" dirty="0"/>
              <a:t> </a:t>
            </a:r>
            <a:r>
              <a:rPr lang="en-US" altLang="id-ID" dirty="0" err="1"/>
              <a:t>tersisa</a:t>
            </a:r>
            <a:r>
              <a:rPr lang="en-US" altLang="id-ID" dirty="0"/>
              <a:t> </a:t>
            </a:r>
            <a:r>
              <a:rPr lang="en-US" altLang="id-ID" i="1" dirty="0"/>
              <a:t>k</a:t>
            </a:r>
            <a:r>
              <a:rPr lang="en-US" altLang="id-ID" dirty="0"/>
              <a:t> cluster)</a:t>
            </a:r>
          </a:p>
          <a:p>
            <a:pPr lvl="1"/>
            <a:r>
              <a:rPr lang="en-US" altLang="id-ID" dirty="0"/>
              <a:t>Divisive:  </a:t>
            </a:r>
          </a:p>
          <a:p>
            <a:pPr lvl="2"/>
            <a:r>
              <a:rPr lang="en-US" altLang="id-ID" dirty="0" err="1"/>
              <a:t>Mulai</a:t>
            </a:r>
            <a:r>
              <a:rPr lang="en-US" altLang="id-ID" dirty="0"/>
              <a:t> </a:t>
            </a:r>
            <a:r>
              <a:rPr lang="en-US" altLang="id-ID" dirty="0" err="1"/>
              <a:t>dari</a:t>
            </a:r>
            <a:r>
              <a:rPr lang="en-US" altLang="id-ID" dirty="0"/>
              <a:t> </a:t>
            </a:r>
            <a:r>
              <a:rPr lang="en-US" altLang="id-ID" dirty="0" err="1"/>
              <a:t>satu</a:t>
            </a:r>
            <a:r>
              <a:rPr lang="en-US" altLang="id-ID" dirty="0"/>
              <a:t> cluster, </a:t>
            </a:r>
            <a:r>
              <a:rPr lang="en-US" altLang="id-ID" dirty="0" err="1"/>
              <a:t>semua</a:t>
            </a:r>
            <a:r>
              <a:rPr lang="en-US" altLang="id-ID" dirty="0"/>
              <a:t> </a:t>
            </a:r>
            <a:r>
              <a:rPr lang="en-US" altLang="id-ID" dirty="0" err="1"/>
              <a:t>titik</a:t>
            </a:r>
            <a:r>
              <a:rPr lang="en-US" altLang="id-ID" dirty="0"/>
              <a:t> (data) </a:t>
            </a:r>
            <a:r>
              <a:rPr lang="en-US" altLang="id-ID" dirty="0" err="1"/>
              <a:t>menjadi</a:t>
            </a:r>
            <a:r>
              <a:rPr lang="en-US" altLang="id-ID" dirty="0"/>
              <a:t> </a:t>
            </a:r>
            <a:r>
              <a:rPr lang="en-US" altLang="id-ID" dirty="0" err="1"/>
              <a:t>anggota</a:t>
            </a:r>
            <a:r>
              <a:rPr lang="en-US" altLang="id-ID" dirty="0"/>
              <a:t> cluster </a:t>
            </a:r>
            <a:r>
              <a:rPr lang="en-US" altLang="id-ID" dirty="0" err="1"/>
              <a:t>tersebut</a:t>
            </a:r>
            <a:r>
              <a:rPr lang="en-US" altLang="id-ID" dirty="0"/>
              <a:t> </a:t>
            </a:r>
          </a:p>
          <a:p>
            <a:pPr lvl="2"/>
            <a:r>
              <a:rPr lang="en-US" altLang="id-ID" dirty="0" err="1"/>
              <a:t>Pada</a:t>
            </a:r>
            <a:r>
              <a:rPr lang="en-US" altLang="id-ID" dirty="0"/>
              <a:t> </a:t>
            </a:r>
            <a:r>
              <a:rPr lang="en-US" altLang="id-ID" dirty="0" err="1"/>
              <a:t>setiap</a:t>
            </a:r>
            <a:r>
              <a:rPr lang="en-US" altLang="id-ID" dirty="0"/>
              <a:t> </a:t>
            </a:r>
            <a:r>
              <a:rPr lang="en-US" altLang="id-ID" dirty="0" err="1"/>
              <a:t>tahap</a:t>
            </a:r>
            <a:r>
              <a:rPr lang="en-US" altLang="id-ID" dirty="0"/>
              <a:t>, </a:t>
            </a:r>
            <a:r>
              <a:rPr lang="en-US" altLang="id-ID" dirty="0" err="1"/>
              <a:t>dilakukan</a:t>
            </a:r>
            <a:r>
              <a:rPr lang="en-US" altLang="id-ID" dirty="0"/>
              <a:t> </a:t>
            </a:r>
            <a:r>
              <a:rPr lang="en-US" altLang="id-ID" b="1" dirty="0" err="1"/>
              <a:t>pemisahan</a:t>
            </a:r>
            <a:r>
              <a:rPr lang="en-US" altLang="id-ID" dirty="0"/>
              <a:t> (split) </a:t>
            </a:r>
            <a:r>
              <a:rPr lang="en-US" altLang="id-ID" dirty="0" err="1"/>
              <a:t>satu</a:t>
            </a:r>
            <a:r>
              <a:rPr lang="en-US" altLang="id-ID" dirty="0"/>
              <a:t> cluster </a:t>
            </a:r>
            <a:r>
              <a:rPr lang="en-US" altLang="id-ID" dirty="0" err="1"/>
              <a:t>menjadi</a:t>
            </a:r>
            <a:r>
              <a:rPr lang="en-US" altLang="id-ID" dirty="0"/>
              <a:t> </a:t>
            </a:r>
            <a:r>
              <a:rPr lang="en-US" altLang="id-ID" dirty="0" err="1"/>
              <a:t>dua</a:t>
            </a:r>
            <a:r>
              <a:rPr lang="en-US" altLang="id-ID" dirty="0"/>
              <a:t>, </a:t>
            </a:r>
            <a:r>
              <a:rPr lang="en-US" altLang="id-ID" dirty="0" err="1"/>
              <a:t>sampai</a:t>
            </a:r>
            <a:r>
              <a:rPr lang="en-US" altLang="id-ID" dirty="0"/>
              <a:t> </a:t>
            </a:r>
            <a:r>
              <a:rPr lang="en-US" altLang="id-ID" dirty="0" err="1"/>
              <a:t>setiap</a:t>
            </a:r>
            <a:r>
              <a:rPr lang="en-US" altLang="id-ID" dirty="0"/>
              <a:t> cluster </a:t>
            </a:r>
            <a:r>
              <a:rPr lang="en-US" altLang="id-ID" dirty="0" err="1"/>
              <a:t>hanya</a:t>
            </a:r>
            <a:r>
              <a:rPr lang="en-US" altLang="id-ID" dirty="0"/>
              <a:t> </a:t>
            </a:r>
            <a:r>
              <a:rPr lang="en-US" altLang="id-ID" dirty="0" err="1"/>
              <a:t>berisi</a:t>
            </a:r>
            <a:r>
              <a:rPr lang="en-US" altLang="id-ID" dirty="0"/>
              <a:t> </a:t>
            </a:r>
            <a:r>
              <a:rPr lang="en-US" altLang="id-ID" dirty="0" err="1"/>
              <a:t>satu</a:t>
            </a:r>
            <a:r>
              <a:rPr lang="en-US" altLang="id-ID" dirty="0"/>
              <a:t> data (</a:t>
            </a:r>
            <a:r>
              <a:rPr lang="en-US" altLang="id-ID" dirty="0" err="1"/>
              <a:t>atau</a:t>
            </a:r>
            <a:r>
              <a:rPr lang="en-US" altLang="id-ID" dirty="0"/>
              <a:t> </a:t>
            </a:r>
            <a:r>
              <a:rPr lang="en-US" altLang="id-ID" dirty="0" err="1"/>
              <a:t>sampai</a:t>
            </a:r>
            <a:r>
              <a:rPr lang="en-US" altLang="id-ID" dirty="0"/>
              <a:t> </a:t>
            </a:r>
            <a:r>
              <a:rPr lang="en-US" altLang="id-ID" dirty="0" err="1"/>
              <a:t>tersisa</a:t>
            </a:r>
            <a:r>
              <a:rPr lang="en-US" altLang="id-ID" dirty="0"/>
              <a:t> </a:t>
            </a:r>
            <a:r>
              <a:rPr lang="en-US" altLang="id-ID" i="1" dirty="0"/>
              <a:t>k</a:t>
            </a:r>
            <a:r>
              <a:rPr lang="en-US" altLang="id-ID" dirty="0"/>
              <a:t> cluster)</a:t>
            </a:r>
          </a:p>
          <a:p>
            <a:r>
              <a:rPr lang="en-US" altLang="id-ID" dirty="0" err="1"/>
              <a:t>Penggabungan</a:t>
            </a:r>
            <a:r>
              <a:rPr lang="en-US" altLang="id-ID" dirty="0"/>
              <a:t> </a:t>
            </a:r>
            <a:r>
              <a:rPr lang="en-US" altLang="id-ID" dirty="0" err="1"/>
              <a:t>atau</a:t>
            </a:r>
            <a:r>
              <a:rPr lang="en-US" altLang="id-ID" dirty="0"/>
              <a:t> </a:t>
            </a:r>
            <a:r>
              <a:rPr lang="en-US" altLang="id-ID" dirty="0" err="1"/>
              <a:t>pemisahan</a:t>
            </a:r>
            <a:r>
              <a:rPr lang="en-US" altLang="id-ID" dirty="0"/>
              <a:t> cluster </a:t>
            </a:r>
            <a:r>
              <a:rPr lang="en-US" altLang="id-ID" dirty="0" err="1"/>
              <a:t>dilakukan</a:t>
            </a:r>
            <a:r>
              <a:rPr lang="en-US" altLang="id-ID" dirty="0"/>
              <a:t> </a:t>
            </a:r>
            <a:r>
              <a:rPr lang="en-US" altLang="id-ID" dirty="0" err="1"/>
              <a:t>berdasarkan</a:t>
            </a:r>
            <a:r>
              <a:rPr lang="en-US" altLang="id-ID" dirty="0"/>
              <a:t> </a:t>
            </a:r>
            <a:r>
              <a:rPr lang="en-US" altLang="id-ID" b="1" dirty="0" err="1"/>
              <a:t>kemiripan</a:t>
            </a:r>
            <a:r>
              <a:rPr lang="en-US" altLang="id-ID" dirty="0"/>
              <a:t> (similarity) </a:t>
            </a:r>
            <a:r>
              <a:rPr lang="en-US" altLang="id-ID" dirty="0" err="1"/>
              <a:t>atau</a:t>
            </a:r>
            <a:r>
              <a:rPr lang="en-US" altLang="id-ID" dirty="0"/>
              <a:t> </a:t>
            </a:r>
            <a:r>
              <a:rPr lang="en-US" altLang="id-ID" b="1" dirty="0" err="1"/>
              <a:t>jarak</a:t>
            </a:r>
            <a:r>
              <a:rPr lang="en-US" altLang="id-ID" dirty="0"/>
              <a:t> (distance)</a:t>
            </a:r>
          </a:p>
          <a:p>
            <a:pPr lvl="1"/>
            <a:r>
              <a:rPr lang="en-US" altLang="id-ID" dirty="0" err="1"/>
              <a:t>Matriks</a:t>
            </a:r>
            <a:r>
              <a:rPr lang="en-US" altLang="id-ID" dirty="0"/>
              <a:t> </a:t>
            </a:r>
            <a:r>
              <a:rPr lang="en-US" altLang="id-ID" dirty="0" err="1"/>
              <a:t>kemiripan</a:t>
            </a:r>
            <a:r>
              <a:rPr lang="en-US" altLang="id-ID" dirty="0"/>
              <a:t> (</a:t>
            </a:r>
            <a:r>
              <a:rPr lang="en-US" altLang="id-ID" b="1" i="1" dirty="0"/>
              <a:t>proximity matrix</a:t>
            </a:r>
            <a:r>
              <a:rPr lang="en-US" altLang="id-ID" dirty="0"/>
              <a:t>) </a:t>
            </a:r>
            <a:r>
              <a:rPr lang="en-US" altLang="id-ID" dirty="0" err="1"/>
              <a:t>menyimpan</a:t>
            </a:r>
            <a:r>
              <a:rPr lang="en-US" altLang="id-ID" dirty="0"/>
              <a:t> </a:t>
            </a:r>
            <a:r>
              <a:rPr lang="en-US" altLang="id-ID" dirty="0" err="1"/>
              <a:t>nilai</a:t>
            </a:r>
            <a:r>
              <a:rPr lang="en-US" altLang="id-ID" dirty="0"/>
              <a:t> </a:t>
            </a:r>
            <a:r>
              <a:rPr lang="en-US" altLang="id-ID" dirty="0" err="1"/>
              <a:t>kemiripan</a:t>
            </a:r>
            <a:r>
              <a:rPr lang="en-US" altLang="id-ID" dirty="0"/>
              <a:t> </a:t>
            </a:r>
            <a:r>
              <a:rPr lang="en-US" altLang="id-ID" dirty="0" err="1"/>
              <a:t>antar</a:t>
            </a:r>
            <a:r>
              <a:rPr lang="en-US" altLang="id-ID" dirty="0"/>
              <a:t> cluster</a:t>
            </a:r>
          </a:p>
          <a:p>
            <a:pPr lvl="1"/>
            <a:r>
              <a:rPr lang="en-US" altLang="id-ID" dirty="0" err="1"/>
              <a:t>Matriks</a:t>
            </a:r>
            <a:r>
              <a:rPr lang="en-US" altLang="id-ID" dirty="0"/>
              <a:t> </a:t>
            </a:r>
            <a:r>
              <a:rPr lang="en-US" altLang="id-ID" dirty="0" err="1"/>
              <a:t>jarak</a:t>
            </a:r>
            <a:r>
              <a:rPr lang="en-US" altLang="id-ID" dirty="0"/>
              <a:t> (</a:t>
            </a:r>
            <a:r>
              <a:rPr lang="en-US" altLang="id-ID" b="1" i="1" dirty="0"/>
              <a:t>distance matrix</a:t>
            </a:r>
            <a:r>
              <a:rPr lang="en-US" altLang="id-ID" dirty="0"/>
              <a:t>) </a:t>
            </a:r>
            <a:r>
              <a:rPr lang="en-US" altLang="id-ID" dirty="0" err="1"/>
              <a:t>menyimpan</a:t>
            </a:r>
            <a:r>
              <a:rPr lang="en-US" altLang="id-ID" dirty="0"/>
              <a:t> </a:t>
            </a:r>
            <a:r>
              <a:rPr lang="en-US" altLang="id-ID" dirty="0" err="1"/>
              <a:t>nilai</a:t>
            </a:r>
            <a:r>
              <a:rPr lang="en-US" altLang="id-ID" dirty="0"/>
              <a:t> </a:t>
            </a:r>
            <a:r>
              <a:rPr lang="en-US" altLang="id-ID" dirty="0" err="1"/>
              <a:t>jarak</a:t>
            </a:r>
            <a:r>
              <a:rPr lang="en-US" altLang="id-ID" dirty="0"/>
              <a:t> </a:t>
            </a:r>
            <a:r>
              <a:rPr lang="en-US" altLang="id-ID" dirty="0" err="1"/>
              <a:t>antar</a:t>
            </a:r>
            <a:r>
              <a:rPr lang="en-US" altLang="id-ID" dirty="0"/>
              <a:t> cluster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EA875E6-8C57-402D-8B87-39F804B2729F}"/>
              </a:ext>
            </a:extLst>
          </p:cNvPr>
          <p:cNvSpPr/>
          <p:nvPr/>
        </p:nvSpPr>
        <p:spPr>
          <a:xfrm>
            <a:off x="0" y="1477240"/>
            <a:ext cx="343481" cy="422293"/>
          </a:xfrm>
          <a:prstGeom prst="rect">
            <a:avLst/>
          </a:prstGeom>
          <a:solidFill>
            <a:srgbClr val="F5AA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294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85E5CBC-6DA9-4BCE-8278-9E99760F5423}"/>
              </a:ext>
            </a:extLst>
          </p:cNvPr>
          <p:cNvSpPr txBox="1">
            <a:spLocks/>
          </p:cNvSpPr>
          <p:nvPr/>
        </p:nvSpPr>
        <p:spPr>
          <a:xfrm>
            <a:off x="343481" y="1047270"/>
            <a:ext cx="10138988" cy="777050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id-ID" sz="4000" b="1" dirty="0" err="1">
                <a:solidFill>
                  <a:srgbClr val="002060"/>
                </a:solidFill>
                <a:latin typeface="Myriad Pro" panose="020B0503030403020204" pitchFamily="34" charset="0"/>
                <a:cs typeface="Myriad Arabic" panose="01010101010101010101" pitchFamily="50" charset="-78"/>
              </a:rPr>
              <a:t>Algoritma</a:t>
            </a:r>
            <a:r>
              <a:rPr lang="en-US" altLang="id-ID" sz="4000" b="1" dirty="0">
                <a:solidFill>
                  <a:srgbClr val="002060"/>
                </a:solidFill>
                <a:latin typeface="Myriad Pro" panose="020B0503030403020204" pitchFamily="34" charset="0"/>
                <a:cs typeface="Myriad Arabic" panose="01010101010101010101" pitchFamily="50" charset="-78"/>
              </a:rPr>
              <a:t> Clustering Agglomerative</a:t>
            </a:r>
            <a:endParaRPr lang="en-ID" sz="4000" b="1" dirty="0">
              <a:solidFill>
                <a:srgbClr val="002060"/>
              </a:solidFill>
              <a:latin typeface="Myriad Pro" panose="020B0503030403020204" pitchFamily="34" charset="0"/>
              <a:cs typeface="Myriad Arabic" panose="01010101010101010101" pitchFamily="50" charset="-78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F012A2E-4D68-42D5-A5E8-7CF6761E153C}"/>
              </a:ext>
            </a:extLst>
          </p:cNvPr>
          <p:cNvSpPr/>
          <p:nvPr/>
        </p:nvSpPr>
        <p:spPr>
          <a:xfrm>
            <a:off x="-144162" y="6435707"/>
            <a:ext cx="12480324" cy="42229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DC53D252-6C21-4A1F-86DB-73FE89E5050A}"/>
              </a:ext>
            </a:extLst>
          </p:cNvPr>
          <p:cNvSpPr txBox="1"/>
          <p:nvPr/>
        </p:nvSpPr>
        <p:spPr>
          <a:xfrm>
            <a:off x="868181" y="6472778"/>
            <a:ext cx="3916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Raleway SemiBold" panose="020B0703030101060003" pitchFamily="34" charset="0"/>
              </a:rPr>
              <a:t>www.its.ac.id</a:t>
            </a:r>
            <a:endParaRPr lang="id-ID" sz="1400" dirty="0">
              <a:solidFill>
                <a:schemeClr val="bg1"/>
              </a:solidFill>
              <a:latin typeface="Raleway SemiBold" panose="020B0703030101060003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61DCD36-B555-448B-BF35-7C58404BDE89}"/>
              </a:ext>
            </a:extLst>
          </p:cNvPr>
          <p:cNvGrpSpPr/>
          <p:nvPr/>
        </p:nvGrpSpPr>
        <p:grpSpPr>
          <a:xfrm>
            <a:off x="343482" y="6589488"/>
            <a:ext cx="276847" cy="99072"/>
            <a:chOff x="258233" y="6589488"/>
            <a:chExt cx="276847" cy="99072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9F74CCD-91CC-474C-9098-A126577B76C8}"/>
                </a:ext>
              </a:extLst>
            </p:cNvPr>
            <p:cNvSpPr/>
            <p:nvPr/>
          </p:nvSpPr>
          <p:spPr>
            <a:xfrm>
              <a:off x="258233" y="6589488"/>
              <a:ext cx="106347" cy="99072"/>
            </a:xfrm>
            <a:prstGeom prst="ellipse">
              <a:avLst/>
            </a:prstGeom>
            <a:solidFill>
              <a:srgbClr val="F5AA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E84121F-F34F-4D5B-A529-419C0668AC66}"/>
                </a:ext>
              </a:extLst>
            </p:cNvPr>
            <p:cNvSpPr/>
            <p:nvPr/>
          </p:nvSpPr>
          <p:spPr>
            <a:xfrm>
              <a:off x="428733" y="6589488"/>
              <a:ext cx="106347" cy="99072"/>
            </a:xfrm>
            <a:prstGeom prst="ellipse">
              <a:avLst/>
            </a:prstGeom>
            <a:solidFill>
              <a:srgbClr val="FFC4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sp>
        <p:nvSpPr>
          <p:cNvPr id="11" name="TextBox 2">
            <a:extLst>
              <a:ext uri="{FF2B5EF4-FFF2-40B4-BE49-F238E27FC236}">
                <a16:creationId xmlns:a16="http://schemas.microsoft.com/office/drawing/2014/main" id="{315EEE01-1E88-4516-AE4F-6764A7B8AA5C}"/>
              </a:ext>
            </a:extLst>
          </p:cNvPr>
          <p:cNvSpPr txBox="1"/>
          <p:nvPr/>
        </p:nvSpPr>
        <p:spPr>
          <a:xfrm>
            <a:off x="5405177" y="6477576"/>
            <a:ext cx="66368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  <a:latin typeface="Myriad Pro" panose="020B0503030403020204" pitchFamily="34" charset="0"/>
              </a:rPr>
              <a:t>INSTITUT TEKNOLOGI SEPULUH NOPEMBER, Surabaya - Indonesia</a:t>
            </a:r>
            <a:endParaRPr lang="id-ID" sz="1400" dirty="0">
              <a:solidFill>
                <a:schemeClr val="bg1"/>
              </a:solidFill>
              <a:latin typeface="Myriad Pro" panose="020B0503030403020204" pitchFamily="34" charset="0"/>
            </a:endParaRPr>
          </a:p>
        </p:txBody>
      </p:sp>
      <p:pic>
        <p:nvPicPr>
          <p:cNvPr id="12" name="Picture 11" descr="A close up of a sign&#10;&#10;Description automatically generated">
            <a:extLst>
              <a:ext uri="{FF2B5EF4-FFF2-40B4-BE49-F238E27FC236}">
                <a16:creationId xmlns:a16="http://schemas.microsoft.com/office/drawing/2014/main" id="{A46A2963-99E8-47CB-87C1-88B6FAD6AA1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040" y="166037"/>
            <a:ext cx="622489" cy="622489"/>
          </a:xfrm>
          <a:prstGeom prst="rect">
            <a:avLst/>
          </a:prstGeom>
        </p:spPr>
      </p:pic>
      <p:pic>
        <p:nvPicPr>
          <p:cNvPr id="13" name="Picture 12" descr="A picture containing drawing&#10;&#10;Description automatically generated">
            <a:extLst>
              <a:ext uri="{FF2B5EF4-FFF2-40B4-BE49-F238E27FC236}">
                <a16:creationId xmlns:a16="http://schemas.microsoft.com/office/drawing/2014/main" id="{34EB5CF5-C53B-4A0F-B313-15C81F2C5CA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757" y="275191"/>
            <a:ext cx="549401" cy="54940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E2D200F-29AF-402E-8F59-BBDB67CDC5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5954" y="-663866"/>
            <a:ext cx="6746944" cy="2463637"/>
          </a:xfrm>
          <a:prstGeom prst="rect">
            <a:avLst/>
          </a:prstGeom>
        </p:spPr>
      </p:pic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8AD83D92-31A0-4196-91D7-A515AC15AF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3481" y="2083064"/>
            <a:ext cx="11485661" cy="4093899"/>
          </a:xfrm>
        </p:spPr>
        <p:txBody>
          <a:bodyPr>
            <a:normAutofit lnSpcReduction="10000"/>
          </a:bodyPr>
          <a:lstStyle/>
          <a:p>
            <a:pPr marL="2209800" lvl="4" indent="-381000"/>
            <a:endParaRPr lang="en-US" altLang="id-ID" sz="900" dirty="0"/>
          </a:p>
          <a:p>
            <a:pPr marL="533400" indent="-533400">
              <a:spcBef>
                <a:spcPct val="20000"/>
              </a:spcBef>
            </a:pPr>
            <a:r>
              <a:rPr lang="en-US" altLang="id-ID" dirty="0" err="1"/>
              <a:t>Algoritma</a:t>
            </a:r>
            <a:r>
              <a:rPr lang="en-US" altLang="id-ID" dirty="0"/>
              <a:t>:</a:t>
            </a:r>
          </a:p>
          <a:p>
            <a:pPr marL="1390650" lvl="2" indent="-533400">
              <a:buFont typeface="Arial" pitchFamily="34" charset="0"/>
              <a:buAutoNum type="arabicPeriod"/>
            </a:pPr>
            <a:r>
              <a:rPr lang="en-US" altLang="id-ID" sz="2400" dirty="0" err="1"/>
              <a:t>Hitung</a:t>
            </a:r>
            <a:r>
              <a:rPr lang="en-US" altLang="id-ID" sz="2400" dirty="0"/>
              <a:t> </a:t>
            </a:r>
            <a:r>
              <a:rPr lang="en-US" altLang="id-ID" sz="2400" dirty="0" err="1"/>
              <a:t>matriks</a:t>
            </a:r>
            <a:r>
              <a:rPr lang="en-US" altLang="id-ID" sz="2400" dirty="0"/>
              <a:t> </a:t>
            </a:r>
            <a:r>
              <a:rPr lang="en-US" altLang="id-ID" sz="2400" dirty="0" err="1"/>
              <a:t>jarak</a:t>
            </a:r>
            <a:r>
              <a:rPr lang="en-US" altLang="id-ID" sz="2400" dirty="0"/>
              <a:t> (proximity matrix)</a:t>
            </a:r>
          </a:p>
          <a:p>
            <a:pPr marL="1390650" lvl="2" indent="-533400">
              <a:buFont typeface="Arial" pitchFamily="34" charset="0"/>
              <a:buAutoNum type="arabicPeriod"/>
            </a:pPr>
            <a:r>
              <a:rPr lang="en-US" altLang="id-ID" sz="2400" dirty="0" err="1"/>
              <a:t>Setiap</a:t>
            </a:r>
            <a:r>
              <a:rPr lang="en-US" altLang="id-ID" sz="2400" dirty="0"/>
              <a:t> data </a:t>
            </a:r>
            <a:r>
              <a:rPr lang="en-US" altLang="id-ID" sz="2400" dirty="0" err="1"/>
              <a:t>adalah</a:t>
            </a:r>
            <a:r>
              <a:rPr lang="en-US" altLang="id-ID" sz="2400" dirty="0"/>
              <a:t> </a:t>
            </a:r>
            <a:r>
              <a:rPr lang="en-US" altLang="id-ID" sz="2400" dirty="0" err="1"/>
              <a:t>satu</a:t>
            </a:r>
            <a:r>
              <a:rPr lang="en-US" altLang="id-ID" sz="2400" dirty="0"/>
              <a:t> cluster</a:t>
            </a:r>
          </a:p>
          <a:p>
            <a:pPr marL="1390650" lvl="2" indent="-533400">
              <a:buFont typeface="Arial" pitchFamily="34" charset="0"/>
              <a:buAutoNum type="arabicPeriod"/>
            </a:pPr>
            <a:r>
              <a:rPr lang="en-US" altLang="id-ID" sz="2400" b="1" dirty="0" err="1"/>
              <a:t>Ulang</a:t>
            </a:r>
            <a:endParaRPr lang="en-US" altLang="id-ID" sz="2400" b="1" dirty="0"/>
          </a:p>
          <a:p>
            <a:pPr marL="1390650" lvl="2" indent="-533400">
              <a:buFont typeface="Wingdings" pitchFamily="2" charset="2"/>
              <a:buAutoNum type="arabicPeriod"/>
            </a:pPr>
            <a:r>
              <a:rPr lang="en-US" altLang="id-ID" sz="2400" dirty="0"/>
              <a:t>	</a:t>
            </a:r>
            <a:r>
              <a:rPr lang="en-US" altLang="id-ID" sz="2400" dirty="0" err="1"/>
              <a:t>Gabung</a:t>
            </a:r>
            <a:r>
              <a:rPr lang="en-US" altLang="id-ID" sz="2400" dirty="0"/>
              <a:t> </a:t>
            </a:r>
            <a:r>
              <a:rPr lang="en-US" altLang="id-ID" sz="2400" dirty="0" err="1"/>
              <a:t>dua</a:t>
            </a:r>
            <a:r>
              <a:rPr lang="en-US" altLang="id-ID" sz="2400" dirty="0"/>
              <a:t> cluster paling </a:t>
            </a:r>
            <a:r>
              <a:rPr lang="en-US" altLang="id-ID" sz="2400" dirty="0" err="1"/>
              <a:t>dekat</a:t>
            </a:r>
            <a:endParaRPr lang="en-US" altLang="id-ID" sz="2400" dirty="0"/>
          </a:p>
          <a:p>
            <a:pPr marL="1390650" lvl="2" indent="-533400">
              <a:buFont typeface="Wingdings" pitchFamily="2" charset="2"/>
              <a:buAutoNum type="arabicPeriod"/>
            </a:pPr>
            <a:r>
              <a:rPr lang="en-US" altLang="id-ID" sz="2400" dirty="0"/>
              <a:t>	</a:t>
            </a:r>
            <a:r>
              <a:rPr lang="en-US" altLang="id-ID" sz="2400" dirty="0" err="1"/>
              <a:t>Perbarui</a:t>
            </a:r>
            <a:r>
              <a:rPr lang="en-US" altLang="id-ID" sz="2400" dirty="0"/>
              <a:t> </a:t>
            </a:r>
            <a:r>
              <a:rPr lang="en-US" altLang="id-ID" sz="2400" dirty="0" err="1"/>
              <a:t>matriks</a:t>
            </a:r>
            <a:r>
              <a:rPr lang="en-US" altLang="id-ID" sz="2400" dirty="0"/>
              <a:t> </a:t>
            </a:r>
            <a:r>
              <a:rPr lang="en-US" altLang="id-ID" sz="2400" dirty="0" err="1"/>
              <a:t>jarak</a:t>
            </a:r>
            <a:r>
              <a:rPr lang="en-US" altLang="id-ID" sz="2400" dirty="0"/>
              <a:t> (proximity matrix)</a:t>
            </a:r>
          </a:p>
          <a:p>
            <a:pPr marL="1390650" lvl="2" indent="-533400">
              <a:buFont typeface="Arial" pitchFamily="34" charset="0"/>
              <a:buAutoNum type="arabicPeriod"/>
            </a:pPr>
            <a:r>
              <a:rPr lang="en-US" altLang="id-ID" sz="2400" b="1" dirty="0" err="1"/>
              <a:t>Sampai</a:t>
            </a:r>
            <a:r>
              <a:rPr lang="en-US" altLang="id-ID" sz="2400" dirty="0"/>
              <a:t> </a:t>
            </a:r>
            <a:r>
              <a:rPr lang="en-US" altLang="id-ID" sz="2400" dirty="0" err="1"/>
              <a:t>tersisa</a:t>
            </a:r>
            <a:r>
              <a:rPr lang="en-US" altLang="id-ID" sz="2400" dirty="0"/>
              <a:t> </a:t>
            </a:r>
            <a:r>
              <a:rPr lang="en-US" altLang="id-ID" sz="2400" dirty="0" err="1"/>
              <a:t>hanya</a:t>
            </a:r>
            <a:r>
              <a:rPr lang="en-US" altLang="id-ID" sz="2400" dirty="0"/>
              <a:t> </a:t>
            </a:r>
            <a:r>
              <a:rPr lang="en-US" altLang="id-ID" sz="2400" dirty="0" err="1"/>
              <a:t>satu</a:t>
            </a:r>
            <a:r>
              <a:rPr lang="en-US" altLang="id-ID" sz="2400" dirty="0"/>
              <a:t> cluster</a:t>
            </a:r>
            <a:endParaRPr lang="en-US" altLang="id-ID" sz="1100" dirty="0"/>
          </a:p>
          <a:p>
            <a:pPr marL="533400" indent="-533400">
              <a:spcBef>
                <a:spcPct val="20000"/>
              </a:spcBef>
            </a:pPr>
            <a:r>
              <a:rPr lang="en-US" altLang="id-ID" dirty="0" err="1"/>
              <a:t>Beberapa</a:t>
            </a:r>
            <a:r>
              <a:rPr lang="en-US" altLang="id-ID" dirty="0"/>
              <a:t> </a:t>
            </a:r>
            <a:r>
              <a:rPr lang="en-US" altLang="id-ID" dirty="0" err="1"/>
              <a:t>pendekatan</a:t>
            </a:r>
            <a:r>
              <a:rPr lang="en-US" altLang="id-ID" dirty="0"/>
              <a:t> </a:t>
            </a:r>
            <a:r>
              <a:rPr lang="en-US" altLang="id-ID" dirty="0" err="1"/>
              <a:t>untuk</a:t>
            </a:r>
            <a:r>
              <a:rPr lang="en-US" altLang="id-ID" dirty="0"/>
              <a:t> </a:t>
            </a:r>
            <a:r>
              <a:rPr lang="en-US" altLang="id-ID" dirty="0" err="1"/>
              <a:t>menghitung</a:t>
            </a:r>
            <a:r>
              <a:rPr lang="en-US" altLang="id-ID" dirty="0"/>
              <a:t> </a:t>
            </a:r>
            <a:r>
              <a:rPr lang="en-US" altLang="id-ID" dirty="0" err="1"/>
              <a:t>jarak</a:t>
            </a:r>
            <a:r>
              <a:rPr lang="en-US" altLang="id-ID" dirty="0"/>
              <a:t> </a:t>
            </a:r>
            <a:r>
              <a:rPr lang="en-US" altLang="id-ID" dirty="0" err="1"/>
              <a:t>antara</a:t>
            </a:r>
            <a:r>
              <a:rPr lang="en-US" altLang="id-ID" dirty="0"/>
              <a:t> </a:t>
            </a:r>
            <a:r>
              <a:rPr lang="en-US" altLang="id-ID" dirty="0" err="1"/>
              <a:t>dua</a:t>
            </a:r>
            <a:r>
              <a:rPr lang="en-US" altLang="id-ID" dirty="0"/>
              <a:t> cluster</a:t>
            </a:r>
          </a:p>
          <a:p>
            <a:pPr marL="990600" lvl="1" indent="-533400">
              <a:spcBef>
                <a:spcPct val="20000"/>
              </a:spcBef>
            </a:pPr>
            <a:r>
              <a:rPr lang="en-US" altLang="id-ID" dirty="0"/>
              <a:t>Single link, complete link, average link</a:t>
            </a:r>
          </a:p>
          <a:p>
            <a:pPr marL="533400" indent="-533400">
              <a:spcBef>
                <a:spcPct val="20000"/>
              </a:spcBef>
            </a:pPr>
            <a:r>
              <a:rPr lang="en-US" altLang="id-ID" dirty="0" err="1"/>
              <a:t>Pemilihan</a:t>
            </a:r>
            <a:r>
              <a:rPr lang="en-US" altLang="id-ID" dirty="0"/>
              <a:t> </a:t>
            </a:r>
            <a:r>
              <a:rPr lang="en-US" altLang="id-ID" dirty="0" err="1"/>
              <a:t>perdekatan</a:t>
            </a:r>
            <a:r>
              <a:rPr lang="en-US" altLang="id-ID" dirty="0"/>
              <a:t> </a:t>
            </a:r>
            <a:r>
              <a:rPr lang="en-US" altLang="id-ID" dirty="0" err="1"/>
              <a:t>perhitungan</a:t>
            </a:r>
            <a:r>
              <a:rPr lang="en-US" altLang="id-ID" dirty="0"/>
              <a:t> </a:t>
            </a:r>
            <a:r>
              <a:rPr lang="en-US" altLang="id-ID" dirty="0" err="1"/>
              <a:t>jarak</a:t>
            </a:r>
            <a:r>
              <a:rPr lang="en-US" altLang="id-ID" dirty="0"/>
              <a:t> </a:t>
            </a:r>
            <a:r>
              <a:rPr lang="en-US" altLang="id-ID" dirty="0" err="1"/>
              <a:t>menentukan</a:t>
            </a:r>
            <a:r>
              <a:rPr lang="en-US" altLang="id-ID" dirty="0"/>
              <a:t> </a:t>
            </a:r>
            <a:r>
              <a:rPr lang="en-US" altLang="id-ID" dirty="0" err="1"/>
              <a:t>hasil</a:t>
            </a:r>
            <a:r>
              <a:rPr lang="en-US" altLang="id-ID" dirty="0"/>
              <a:t> clustering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EA875E6-8C57-402D-8B87-39F804B2729F}"/>
              </a:ext>
            </a:extLst>
          </p:cNvPr>
          <p:cNvSpPr/>
          <p:nvPr/>
        </p:nvSpPr>
        <p:spPr>
          <a:xfrm>
            <a:off x="0" y="1477240"/>
            <a:ext cx="343481" cy="422293"/>
          </a:xfrm>
          <a:prstGeom prst="rect">
            <a:avLst/>
          </a:prstGeom>
          <a:solidFill>
            <a:srgbClr val="F5AA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673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85E5CBC-6DA9-4BCE-8278-9E99760F5423}"/>
              </a:ext>
            </a:extLst>
          </p:cNvPr>
          <p:cNvSpPr txBox="1">
            <a:spLocks/>
          </p:cNvSpPr>
          <p:nvPr/>
        </p:nvSpPr>
        <p:spPr>
          <a:xfrm>
            <a:off x="424757" y="784760"/>
            <a:ext cx="5240495" cy="1096419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b="1" dirty="0" err="1">
                <a:solidFill>
                  <a:srgbClr val="002060"/>
                </a:solidFill>
                <a:latin typeface="Myriad Pro" panose="020B0503030403020204" pitchFamily="34" charset="0"/>
                <a:cs typeface="Myriad Arabic" panose="01010101010101010101" pitchFamily="50" charset="-78"/>
              </a:rPr>
              <a:t>Ilustrasi</a:t>
            </a:r>
            <a:r>
              <a:rPr lang="en-US" sz="3200" b="1" dirty="0">
                <a:solidFill>
                  <a:srgbClr val="002060"/>
                </a:solidFill>
                <a:latin typeface="Myriad Pro" panose="020B0503030403020204" pitchFamily="34" charset="0"/>
                <a:cs typeface="Myriad Arabic" panose="01010101010101010101" pitchFamily="50" charset="-78"/>
              </a:rPr>
              <a:t> </a:t>
            </a:r>
            <a:r>
              <a:rPr lang="id-ID" sz="3200" b="1" dirty="0">
                <a:solidFill>
                  <a:srgbClr val="002060"/>
                </a:solidFill>
                <a:latin typeface="Myriad Pro" panose="020B0503030403020204" pitchFamily="34" charset="0"/>
                <a:cs typeface="Myriad Arabic" panose="01010101010101010101" pitchFamily="50" charset="-78"/>
              </a:rPr>
              <a:t>A</a:t>
            </a:r>
            <a:r>
              <a:rPr lang="en-US" sz="3200" b="1" dirty="0" err="1">
                <a:solidFill>
                  <a:srgbClr val="002060"/>
                </a:solidFill>
                <a:latin typeface="Myriad Pro" panose="020B0503030403020204" pitchFamily="34" charset="0"/>
                <a:cs typeface="Myriad Arabic" panose="01010101010101010101" pitchFamily="50" charset="-78"/>
              </a:rPr>
              <a:t>lgoritma</a:t>
            </a:r>
            <a:endParaRPr lang="id-ID" sz="3200" b="1" dirty="0">
              <a:solidFill>
                <a:srgbClr val="002060"/>
              </a:solidFill>
              <a:latin typeface="Myriad Pro" panose="020B0503030403020204" pitchFamily="34" charset="0"/>
              <a:cs typeface="Myriad Arabic" panose="01010101010101010101" pitchFamily="50" charset="-78"/>
            </a:endParaRPr>
          </a:p>
          <a:p>
            <a:pPr algn="l"/>
            <a:r>
              <a:rPr lang="en-US" sz="3200" b="1" dirty="0">
                <a:solidFill>
                  <a:srgbClr val="002060"/>
                </a:solidFill>
                <a:latin typeface="Myriad Pro" panose="020B0503030403020204" pitchFamily="34" charset="0"/>
                <a:cs typeface="Myriad Arabic" panose="01010101010101010101" pitchFamily="50" charset="-78"/>
              </a:rPr>
              <a:t>Clustering Agglomerative</a:t>
            </a:r>
            <a:endParaRPr lang="en-ID" sz="3200" b="1" dirty="0">
              <a:solidFill>
                <a:srgbClr val="002060"/>
              </a:solidFill>
              <a:latin typeface="Myriad Pro" panose="020B0503030403020204" pitchFamily="34" charset="0"/>
              <a:cs typeface="Myriad Arabic" panose="01010101010101010101" pitchFamily="50" charset="-78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F012A2E-4D68-42D5-A5E8-7CF6761E153C}"/>
              </a:ext>
            </a:extLst>
          </p:cNvPr>
          <p:cNvSpPr/>
          <p:nvPr/>
        </p:nvSpPr>
        <p:spPr>
          <a:xfrm>
            <a:off x="-144162" y="6435707"/>
            <a:ext cx="12480324" cy="42229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DC53D252-6C21-4A1F-86DB-73FE89E5050A}"/>
              </a:ext>
            </a:extLst>
          </p:cNvPr>
          <p:cNvSpPr txBox="1"/>
          <p:nvPr/>
        </p:nvSpPr>
        <p:spPr>
          <a:xfrm>
            <a:off x="868181" y="6472778"/>
            <a:ext cx="3916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Raleway SemiBold" panose="020B0703030101060003" pitchFamily="34" charset="0"/>
              </a:rPr>
              <a:t>www.its.ac.id</a:t>
            </a:r>
            <a:endParaRPr lang="id-ID" sz="1400" dirty="0">
              <a:solidFill>
                <a:schemeClr val="bg1"/>
              </a:solidFill>
              <a:latin typeface="Raleway SemiBold" panose="020B0703030101060003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61DCD36-B555-448B-BF35-7C58404BDE89}"/>
              </a:ext>
            </a:extLst>
          </p:cNvPr>
          <p:cNvGrpSpPr/>
          <p:nvPr/>
        </p:nvGrpSpPr>
        <p:grpSpPr>
          <a:xfrm>
            <a:off x="343482" y="6589488"/>
            <a:ext cx="276847" cy="99072"/>
            <a:chOff x="258233" y="6589488"/>
            <a:chExt cx="276847" cy="99072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9F74CCD-91CC-474C-9098-A126577B76C8}"/>
                </a:ext>
              </a:extLst>
            </p:cNvPr>
            <p:cNvSpPr/>
            <p:nvPr/>
          </p:nvSpPr>
          <p:spPr>
            <a:xfrm>
              <a:off x="258233" y="6589488"/>
              <a:ext cx="106347" cy="99072"/>
            </a:xfrm>
            <a:prstGeom prst="ellipse">
              <a:avLst/>
            </a:prstGeom>
            <a:solidFill>
              <a:srgbClr val="F5AA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E84121F-F34F-4D5B-A529-419C0668AC66}"/>
                </a:ext>
              </a:extLst>
            </p:cNvPr>
            <p:cNvSpPr/>
            <p:nvPr/>
          </p:nvSpPr>
          <p:spPr>
            <a:xfrm>
              <a:off x="428733" y="6589488"/>
              <a:ext cx="106347" cy="99072"/>
            </a:xfrm>
            <a:prstGeom prst="ellipse">
              <a:avLst/>
            </a:prstGeom>
            <a:solidFill>
              <a:srgbClr val="FFC4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sp>
        <p:nvSpPr>
          <p:cNvPr id="11" name="TextBox 2">
            <a:extLst>
              <a:ext uri="{FF2B5EF4-FFF2-40B4-BE49-F238E27FC236}">
                <a16:creationId xmlns:a16="http://schemas.microsoft.com/office/drawing/2014/main" id="{315EEE01-1E88-4516-AE4F-6764A7B8AA5C}"/>
              </a:ext>
            </a:extLst>
          </p:cNvPr>
          <p:cNvSpPr txBox="1"/>
          <p:nvPr/>
        </p:nvSpPr>
        <p:spPr>
          <a:xfrm>
            <a:off x="5405177" y="6477576"/>
            <a:ext cx="66368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  <a:latin typeface="Myriad Pro" panose="020B0503030403020204" pitchFamily="34" charset="0"/>
              </a:rPr>
              <a:t>INSTITUT TEKNOLOGI SEPULUH NOPEMBER, Surabaya - Indonesia</a:t>
            </a:r>
            <a:endParaRPr lang="id-ID" sz="1400" dirty="0">
              <a:solidFill>
                <a:schemeClr val="bg1"/>
              </a:solidFill>
              <a:latin typeface="Myriad Pro" panose="020B0503030403020204" pitchFamily="34" charset="0"/>
            </a:endParaRPr>
          </a:p>
        </p:txBody>
      </p:sp>
      <p:pic>
        <p:nvPicPr>
          <p:cNvPr id="12" name="Picture 11" descr="A close up of a sign&#10;&#10;Description automatically generated">
            <a:extLst>
              <a:ext uri="{FF2B5EF4-FFF2-40B4-BE49-F238E27FC236}">
                <a16:creationId xmlns:a16="http://schemas.microsoft.com/office/drawing/2014/main" id="{A46A2963-99E8-47CB-87C1-88B6FAD6AA1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040" y="166037"/>
            <a:ext cx="622489" cy="622489"/>
          </a:xfrm>
          <a:prstGeom prst="rect">
            <a:avLst/>
          </a:prstGeom>
        </p:spPr>
      </p:pic>
      <p:pic>
        <p:nvPicPr>
          <p:cNvPr id="13" name="Picture 12" descr="A picture containing drawing&#10;&#10;Description automatically generated">
            <a:extLst>
              <a:ext uri="{FF2B5EF4-FFF2-40B4-BE49-F238E27FC236}">
                <a16:creationId xmlns:a16="http://schemas.microsoft.com/office/drawing/2014/main" id="{34EB5CF5-C53B-4A0F-B313-15C81F2C5CA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757" y="275191"/>
            <a:ext cx="549401" cy="54940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F2056A0-E71C-4346-8417-E516A1161B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57703" y="1631012"/>
            <a:ext cx="3699335" cy="1350807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1192A7C9-5DC4-4098-AF75-82A284CDAC73}"/>
              </a:ext>
            </a:extLst>
          </p:cNvPr>
          <p:cNvSpPr/>
          <p:nvPr/>
        </p:nvSpPr>
        <p:spPr>
          <a:xfrm>
            <a:off x="0" y="965360"/>
            <a:ext cx="343481" cy="965965"/>
          </a:xfrm>
          <a:prstGeom prst="rect">
            <a:avLst/>
          </a:prstGeom>
          <a:solidFill>
            <a:srgbClr val="F5AA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3" name="Table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9671773"/>
              </p:ext>
            </p:extLst>
          </p:nvPr>
        </p:nvGraphicFramePr>
        <p:xfrm>
          <a:off x="6847263" y="1131007"/>
          <a:ext cx="5029200" cy="5029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05840">
                  <a:extLst>
                    <a:ext uri="{9D8B030D-6E8A-4147-A177-3AD203B41FA5}">
                      <a16:colId xmlns:a16="http://schemas.microsoft.com/office/drawing/2014/main" val="2917335576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2587168617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1267625091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454608239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2894431925"/>
                    </a:ext>
                  </a:extLst>
                </a:gridCol>
              </a:tblGrid>
              <a:tr h="1005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+mn-lt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09856335"/>
                  </a:ext>
                </a:extLst>
              </a:tr>
              <a:tr h="1005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1.41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+mn-lt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32806065"/>
                  </a:ext>
                </a:extLst>
              </a:tr>
              <a:tr h="1005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2.24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1.00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+mn-lt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1440527"/>
                  </a:ext>
                </a:extLst>
              </a:tr>
              <a:tr h="1005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2.24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2.24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3.16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+mn-lt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634801"/>
                  </a:ext>
                </a:extLst>
              </a:tr>
              <a:tr h="1005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2.00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1.41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2.24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1.00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+mn-lt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1456910"/>
                  </a:ext>
                </a:extLst>
              </a:tr>
            </a:tbl>
          </a:graphicData>
        </a:graphic>
      </p:graphicFrame>
      <p:pic>
        <p:nvPicPr>
          <p:cNvPr id="35" name="Picture 3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45533" y="291215"/>
            <a:ext cx="930930" cy="712446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09892" y="275191"/>
            <a:ext cx="927396" cy="705423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22078" y="289053"/>
            <a:ext cx="879569" cy="677701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96143" y="295257"/>
            <a:ext cx="869859" cy="665292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47263" y="289053"/>
            <a:ext cx="892804" cy="685777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15061" y="1131007"/>
            <a:ext cx="892804" cy="685777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38006" y="2142734"/>
            <a:ext cx="869859" cy="665292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51479" y="3308882"/>
            <a:ext cx="879569" cy="677701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51479" y="4290713"/>
            <a:ext cx="927396" cy="705423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1479" y="5300266"/>
            <a:ext cx="930930" cy="712446"/>
          </a:xfrm>
          <a:prstGeom prst="rect">
            <a:avLst/>
          </a:prstGeom>
        </p:spPr>
      </p:pic>
      <p:sp>
        <p:nvSpPr>
          <p:cNvPr id="54" name="Text Box 94"/>
          <p:cNvSpPr txBox="1">
            <a:spLocks noChangeArrowheads="1"/>
          </p:cNvSpPr>
          <p:nvPr/>
        </p:nvSpPr>
        <p:spPr bwMode="auto">
          <a:xfrm>
            <a:off x="396655" y="2908269"/>
            <a:ext cx="411480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id-ID" sz="2400" dirty="0" err="1"/>
              <a:t>Dimulai</a:t>
            </a:r>
            <a:r>
              <a:rPr lang="en-US" altLang="id-ID" sz="2400" dirty="0"/>
              <a:t> </a:t>
            </a:r>
            <a:r>
              <a:rPr lang="en-US" altLang="id-ID" sz="2400" dirty="0" err="1"/>
              <a:t>dengan</a:t>
            </a:r>
            <a:r>
              <a:rPr lang="en-US" altLang="id-ID" sz="2400" dirty="0"/>
              <a:t> </a:t>
            </a:r>
            <a:r>
              <a:rPr lang="en-US" altLang="id-ID" sz="2400" dirty="0" err="1"/>
              <a:t>matriks</a:t>
            </a:r>
            <a:r>
              <a:rPr lang="en-US" altLang="id-ID" sz="2400" dirty="0"/>
              <a:t> </a:t>
            </a:r>
            <a:r>
              <a:rPr lang="en-US" altLang="id-ID" sz="2400" dirty="0" err="1"/>
              <a:t>jarak</a:t>
            </a:r>
            <a:r>
              <a:rPr lang="en-US" altLang="id-ID" sz="2400" dirty="0"/>
              <a:t> yang </a:t>
            </a:r>
            <a:r>
              <a:rPr lang="en-US" altLang="id-ID" sz="2400" dirty="0" err="1"/>
              <a:t>berisi</a:t>
            </a:r>
            <a:r>
              <a:rPr lang="en-US" altLang="id-ID" sz="2400" dirty="0"/>
              <a:t> </a:t>
            </a:r>
            <a:r>
              <a:rPr lang="en-US" altLang="id-ID" sz="2400" dirty="0" err="1"/>
              <a:t>jarak</a:t>
            </a:r>
            <a:r>
              <a:rPr lang="en-US" altLang="id-ID" sz="2400" dirty="0"/>
              <a:t> </a:t>
            </a:r>
            <a:r>
              <a:rPr lang="en-US" altLang="id-ID" sz="2400" dirty="0" err="1"/>
              <a:t>antar</a:t>
            </a:r>
            <a:r>
              <a:rPr lang="en-US" altLang="id-ID" sz="2400" dirty="0"/>
              <a:t> </a:t>
            </a:r>
            <a:r>
              <a:rPr lang="en-US" altLang="id-ID" sz="2400" dirty="0" err="1"/>
              <a:t>objek</a:t>
            </a:r>
            <a:r>
              <a:rPr lang="en-US" altLang="id-ID" sz="2400" dirty="0"/>
              <a:t> </a:t>
            </a:r>
            <a:r>
              <a:rPr lang="en-US" altLang="id-ID" sz="2400" dirty="0" err="1"/>
              <a:t>dalam</a:t>
            </a:r>
            <a:r>
              <a:rPr lang="en-US" altLang="id-ID" sz="2400" dirty="0"/>
              <a:t> dataset. </a:t>
            </a:r>
          </a:p>
        </p:txBody>
      </p:sp>
      <p:sp>
        <p:nvSpPr>
          <p:cNvPr id="55" name="Text Box 91"/>
          <p:cNvSpPr txBox="1">
            <a:spLocks noChangeArrowheads="1"/>
          </p:cNvSpPr>
          <p:nvPr/>
        </p:nvSpPr>
        <p:spPr bwMode="auto">
          <a:xfrm>
            <a:off x="434230" y="4208288"/>
            <a:ext cx="4784848" cy="19620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id-ID" sz="5400" dirty="0"/>
              <a:t>D(     ,     ) = 1.41</a:t>
            </a:r>
          </a:p>
          <a:p>
            <a:pPr>
              <a:spcBef>
                <a:spcPct val="25000"/>
              </a:spcBef>
            </a:pPr>
            <a:r>
              <a:rPr lang="en-US" altLang="id-ID" sz="5400" dirty="0"/>
              <a:t>D(     ,     ) = 1</a:t>
            </a:r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49334" y="4445960"/>
            <a:ext cx="796803" cy="612038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10991" y="4483252"/>
            <a:ext cx="751471" cy="574746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6701" y="5458791"/>
            <a:ext cx="809550" cy="615783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95071" y="5438665"/>
            <a:ext cx="830922" cy="635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040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85E5CBC-6DA9-4BCE-8278-9E99760F5423}"/>
              </a:ext>
            </a:extLst>
          </p:cNvPr>
          <p:cNvSpPr txBox="1">
            <a:spLocks/>
          </p:cNvSpPr>
          <p:nvPr/>
        </p:nvSpPr>
        <p:spPr>
          <a:xfrm>
            <a:off x="424757" y="784760"/>
            <a:ext cx="6052243" cy="1096419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b="1" dirty="0" err="1">
                <a:solidFill>
                  <a:srgbClr val="002060"/>
                </a:solidFill>
                <a:latin typeface="Myriad Pro" panose="020B0503030403020204" pitchFamily="34" charset="0"/>
                <a:cs typeface="Myriad Arabic" panose="01010101010101010101" pitchFamily="50" charset="-78"/>
              </a:rPr>
              <a:t>Ilustrasi</a:t>
            </a:r>
            <a:r>
              <a:rPr lang="en-US" sz="3200" b="1" dirty="0">
                <a:solidFill>
                  <a:srgbClr val="002060"/>
                </a:solidFill>
                <a:latin typeface="Myriad Pro" panose="020B0503030403020204" pitchFamily="34" charset="0"/>
                <a:cs typeface="Myriad Arabic" panose="01010101010101010101" pitchFamily="50" charset="-78"/>
              </a:rPr>
              <a:t> </a:t>
            </a:r>
            <a:r>
              <a:rPr lang="id-ID" sz="3200" b="1" dirty="0">
                <a:solidFill>
                  <a:srgbClr val="002060"/>
                </a:solidFill>
                <a:latin typeface="Myriad Pro" panose="020B0503030403020204" pitchFamily="34" charset="0"/>
                <a:cs typeface="Myriad Arabic" panose="01010101010101010101" pitchFamily="50" charset="-78"/>
              </a:rPr>
              <a:t>A</a:t>
            </a:r>
            <a:r>
              <a:rPr lang="en-US" sz="3200" b="1" dirty="0" err="1">
                <a:solidFill>
                  <a:srgbClr val="002060"/>
                </a:solidFill>
                <a:latin typeface="Myriad Pro" panose="020B0503030403020204" pitchFamily="34" charset="0"/>
                <a:cs typeface="Myriad Arabic" panose="01010101010101010101" pitchFamily="50" charset="-78"/>
              </a:rPr>
              <a:t>lgoritma</a:t>
            </a:r>
            <a:endParaRPr lang="id-ID" sz="3200" b="1" dirty="0">
              <a:solidFill>
                <a:srgbClr val="002060"/>
              </a:solidFill>
              <a:latin typeface="Myriad Pro" panose="020B0503030403020204" pitchFamily="34" charset="0"/>
              <a:cs typeface="Myriad Arabic" panose="01010101010101010101" pitchFamily="50" charset="-78"/>
            </a:endParaRPr>
          </a:p>
          <a:p>
            <a:pPr algn="l"/>
            <a:r>
              <a:rPr lang="en-US" sz="3200" b="1" dirty="0">
                <a:solidFill>
                  <a:srgbClr val="002060"/>
                </a:solidFill>
                <a:latin typeface="Myriad Pro" panose="020B0503030403020204" pitchFamily="34" charset="0"/>
                <a:cs typeface="Myriad Arabic" panose="01010101010101010101" pitchFamily="50" charset="-78"/>
              </a:rPr>
              <a:t>Clustering Agglomerative</a:t>
            </a:r>
            <a:endParaRPr lang="en-ID" sz="3200" b="1" dirty="0">
              <a:solidFill>
                <a:srgbClr val="002060"/>
              </a:solidFill>
              <a:latin typeface="Myriad Pro" panose="020B0503030403020204" pitchFamily="34" charset="0"/>
              <a:cs typeface="Myriad Arabic" panose="01010101010101010101" pitchFamily="50" charset="-78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F012A2E-4D68-42D5-A5E8-7CF6761E153C}"/>
              </a:ext>
            </a:extLst>
          </p:cNvPr>
          <p:cNvSpPr/>
          <p:nvPr/>
        </p:nvSpPr>
        <p:spPr>
          <a:xfrm>
            <a:off x="-144162" y="6435707"/>
            <a:ext cx="12480324" cy="42229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DC53D252-6C21-4A1F-86DB-73FE89E5050A}"/>
              </a:ext>
            </a:extLst>
          </p:cNvPr>
          <p:cNvSpPr txBox="1"/>
          <p:nvPr/>
        </p:nvSpPr>
        <p:spPr>
          <a:xfrm>
            <a:off x="868181" y="6472778"/>
            <a:ext cx="3916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Raleway SemiBold" panose="020B0703030101060003" pitchFamily="34" charset="0"/>
              </a:rPr>
              <a:t>www.its.ac.id</a:t>
            </a:r>
            <a:endParaRPr lang="id-ID" sz="1400" dirty="0">
              <a:solidFill>
                <a:schemeClr val="bg1"/>
              </a:solidFill>
              <a:latin typeface="Raleway SemiBold" panose="020B0703030101060003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61DCD36-B555-448B-BF35-7C58404BDE89}"/>
              </a:ext>
            </a:extLst>
          </p:cNvPr>
          <p:cNvGrpSpPr/>
          <p:nvPr/>
        </p:nvGrpSpPr>
        <p:grpSpPr>
          <a:xfrm>
            <a:off x="343482" y="6589488"/>
            <a:ext cx="276847" cy="99072"/>
            <a:chOff x="258233" y="6589488"/>
            <a:chExt cx="276847" cy="99072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9F74CCD-91CC-474C-9098-A126577B76C8}"/>
                </a:ext>
              </a:extLst>
            </p:cNvPr>
            <p:cNvSpPr/>
            <p:nvPr/>
          </p:nvSpPr>
          <p:spPr>
            <a:xfrm>
              <a:off x="258233" y="6589488"/>
              <a:ext cx="106347" cy="99072"/>
            </a:xfrm>
            <a:prstGeom prst="ellipse">
              <a:avLst/>
            </a:prstGeom>
            <a:solidFill>
              <a:srgbClr val="F5AA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E84121F-F34F-4D5B-A529-419C0668AC66}"/>
                </a:ext>
              </a:extLst>
            </p:cNvPr>
            <p:cNvSpPr/>
            <p:nvPr/>
          </p:nvSpPr>
          <p:spPr>
            <a:xfrm>
              <a:off x="428733" y="6589488"/>
              <a:ext cx="106347" cy="99072"/>
            </a:xfrm>
            <a:prstGeom prst="ellipse">
              <a:avLst/>
            </a:prstGeom>
            <a:solidFill>
              <a:srgbClr val="FFC4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sp>
        <p:nvSpPr>
          <p:cNvPr id="11" name="TextBox 2">
            <a:extLst>
              <a:ext uri="{FF2B5EF4-FFF2-40B4-BE49-F238E27FC236}">
                <a16:creationId xmlns:a16="http://schemas.microsoft.com/office/drawing/2014/main" id="{315EEE01-1E88-4516-AE4F-6764A7B8AA5C}"/>
              </a:ext>
            </a:extLst>
          </p:cNvPr>
          <p:cNvSpPr txBox="1"/>
          <p:nvPr/>
        </p:nvSpPr>
        <p:spPr>
          <a:xfrm>
            <a:off x="5405177" y="6477576"/>
            <a:ext cx="66368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  <a:latin typeface="Myriad Pro" panose="020B0503030403020204" pitchFamily="34" charset="0"/>
              </a:rPr>
              <a:t>INSTITUT TEKNOLOGI SEPULUH NOPEMBER, Surabaya - Indonesia</a:t>
            </a:r>
            <a:endParaRPr lang="id-ID" sz="1400" dirty="0">
              <a:solidFill>
                <a:schemeClr val="bg1"/>
              </a:solidFill>
              <a:latin typeface="Myriad Pro" panose="020B0503030403020204" pitchFamily="34" charset="0"/>
            </a:endParaRPr>
          </a:p>
        </p:txBody>
      </p:sp>
      <p:pic>
        <p:nvPicPr>
          <p:cNvPr id="12" name="Picture 11" descr="A close up of a sign&#10;&#10;Description automatically generated">
            <a:extLst>
              <a:ext uri="{FF2B5EF4-FFF2-40B4-BE49-F238E27FC236}">
                <a16:creationId xmlns:a16="http://schemas.microsoft.com/office/drawing/2014/main" id="{A46A2963-99E8-47CB-87C1-88B6FAD6AA1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040" y="166037"/>
            <a:ext cx="622489" cy="622489"/>
          </a:xfrm>
          <a:prstGeom prst="rect">
            <a:avLst/>
          </a:prstGeom>
        </p:spPr>
      </p:pic>
      <p:pic>
        <p:nvPicPr>
          <p:cNvPr id="13" name="Picture 12" descr="A picture containing drawing&#10;&#10;Description automatically generated">
            <a:extLst>
              <a:ext uri="{FF2B5EF4-FFF2-40B4-BE49-F238E27FC236}">
                <a16:creationId xmlns:a16="http://schemas.microsoft.com/office/drawing/2014/main" id="{34EB5CF5-C53B-4A0F-B313-15C81F2C5CA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757" y="275191"/>
            <a:ext cx="549401" cy="54940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F2056A0-E71C-4346-8417-E516A1161B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57703" y="1631012"/>
            <a:ext cx="3699335" cy="1350807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1192A7C9-5DC4-4098-AF75-82A284CDAC73}"/>
              </a:ext>
            </a:extLst>
          </p:cNvPr>
          <p:cNvSpPr/>
          <p:nvPr/>
        </p:nvSpPr>
        <p:spPr>
          <a:xfrm>
            <a:off x="0" y="965360"/>
            <a:ext cx="343481" cy="965965"/>
          </a:xfrm>
          <a:prstGeom prst="rect">
            <a:avLst/>
          </a:prstGeom>
          <a:solidFill>
            <a:srgbClr val="F5AA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 Box 2"/>
          <p:cNvSpPr txBox="1">
            <a:spLocks noChangeArrowheads="1"/>
          </p:cNvSpPr>
          <p:nvPr/>
        </p:nvSpPr>
        <p:spPr bwMode="auto">
          <a:xfrm>
            <a:off x="384129" y="2914769"/>
            <a:ext cx="3613545" cy="2862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id-ID" sz="2000" b="1" dirty="0"/>
              <a:t>Bottom-Up (</a:t>
            </a:r>
            <a:r>
              <a:rPr lang="en-US" altLang="zh-CN" sz="2000" b="1" dirty="0">
                <a:ea typeface="宋体" pitchFamily="2" charset="-122"/>
              </a:rPr>
              <a:t>agglomerative</a:t>
            </a:r>
            <a:r>
              <a:rPr lang="en-US" altLang="id-ID" sz="2000" b="1" dirty="0"/>
              <a:t>):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altLang="id-ID" sz="2000" dirty="0" err="1"/>
              <a:t>Dimulai</a:t>
            </a:r>
            <a:r>
              <a:rPr lang="en-US" altLang="id-ID" sz="2000" dirty="0"/>
              <a:t> </a:t>
            </a:r>
            <a:r>
              <a:rPr lang="en-US" altLang="id-ID" sz="2000" dirty="0" err="1"/>
              <a:t>dengan</a:t>
            </a:r>
            <a:r>
              <a:rPr lang="en-US" altLang="id-ID" sz="2000" dirty="0"/>
              <a:t> </a:t>
            </a:r>
            <a:r>
              <a:rPr lang="en-US" altLang="id-ID" sz="2000" dirty="0" err="1"/>
              <a:t>menjadikan</a:t>
            </a:r>
            <a:r>
              <a:rPr lang="en-US" altLang="id-ID" sz="2000" dirty="0"/>
              <a:t> </a:t>
            </a:r>
            <a:r>
              <a:rPr lang="en-US" altLang="id-ID" sz="2000" dirty="0" err="1"/>
              <a:t>tiap</a:t>
            </a:r>
            <a:r>
              <a:rPr lang="en-US" altLang="id-ID" sz="2000" dirty="0"/>
              <a:t> </a:t>
            </a:r>
            <a:r>
              <a:rPr lang="en-US" altLang="id-ID" sz="2000" dirty="0" err="1"/>
              <a:t>objek</a:t>
            </a:r>
            <a:r>
              <a:rPr lang="en-US" altLang="id-ID" sz="2000" dirty="0"/>
              <a:t> </a:t>
            </a:r>
            <a:r>
              <a:rPr lang="en-US" altLang="id-ID" sz="2000" dirty="0" err="1"/>
              <a:t>sebagai</a:t>
            </a:r>
            <a:r>
              <a:rPr lang="en-US" altLang="id-ID" sz="2000" dirty="0"/>
              <a:t> </a:t>
            </a:r>
            <a:r>
              <a:rPr lang="en-US" altLang="id-ID" sz="2000" dirty="0" err="1"/>
              <a:t>satu</a:t>
            </a:r>
            <a:r>
              <a:rPr lang="en-US" altLang="id-ID" sz="2000" dirty="0"/>
              <a:t> cluster. 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altLang="id-ID" sz="2000" dirty="0" err="1"/>
              <a:t>Menentukan</a:t>
            </a:r>
            <a:r>
              <a:rPr lang="en-US" altLang="id-ID" sz="2000" dirty="0"/>
              <a:t> </a:t>
            </a:r>
            <a:r>
              <a:rPr lang="en-US" altLang="id-ID" sz="2000" dirty="0" err="1"/>
              <a:t>pasangan</a:t>
            </a:r>
            <a:r>
              <a:rPr lang="en-US" altLang="id-ID" sz="2000" dirty="0"/>
              <a:t> </a:t>
            </a:r>
            <a:r>
              <a:rPr lang="en-US" altLang="id-ID" sz="2000" dirty="0" err="1"/>
              <a:t>terbaik</a:t>
            </a:r>
            <a:r>
              <a:rPr lang="en-US" altLang="id-ID" sz="2000" dirty="0"/>
              <a:t> </a:t>
            </a:r>
            <a:r>
              <a:rPr lang="en-US" altLang="id-ID" sz="2000" dirty="0" err="1"/>
              <a:t>untuk</a:t>
            </a:r>
            <a:r>
              <a:rPr lang="en-US" altLang="id-ID" sz="2000" dirty="0"/>
              <a:t> </a:t>
            </a:r>
            <a:r>
              <a:rPr lang="en-US" altLang="id-ID" sz="2000" dirty="0" err="1"/>
              <a:t>digabung</a:t>
            </a:r>
            <a:r>
              <a:rPr lang="en-US" altLang="id-ID" sz="2000" dirty="0"/>
              <a:t> </a:t>
            </a:r>
            <a:r>
              <a:rPr lang="en-US" altLang="id-ID" sz="2000" dirty="0" err="1"/>
              <a:t>menjadi</a:t>
            </a:r>
            <a:r>
              <a:rPr lang="en-US" altLang="id-ID" sz="2000" dirty="0"/>
              <a:t> </a:t>
            </a:r>
            <a:r>
              <a:rPr lang="en-US" altLang="id-ID" sz="2000" dirty="0" err="1"/>
              <a:t>satu</a:t>
            </a:r>
            <a:r>
              <a:rPr lang="en-US" altLang="id-ID" sz="2000" dirty="0"/>
              <a:t> cluster </a:t>
            </a:r>
            <a:r>
              <a:rPr lang="en-US" altLang="id-ID" sz="2000" dirty="0" err="1"/>
              <a:t>baru</a:t>
            </a:r>
            <a:r>
              <a:rPr lang="en-US" altLang="id-ID" sz="2000" dirty="0"/>
              <a:t>. 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altLang="id-ID" sz="2000" dirty="0" err="1"/>
              <a:t>Diulang</a:t>
            </a:r>
            <a:r>
              <a:rPr lang="en-US" altLang="id-ID" sz="2000" dirty="0"/>
              <a:t> </a:t>
            </a:r>
            <a:r>
              <a:rPr lang="en-US" altLang="id-ID" sz="2000" dirty="0" err="1"/>
              <a:t>sampai</a:t>
            </a:r>
            <a:r>
              <a:rPr lang="en-US" altLang="id-ID" sz="2000" dirty="0"/>
              <a:t> </a:t>
            </a:r>
            <a:r>
              <a:rPr lang="en-US" altLang="id-ID" sz="2000" dirty="0" err="1"/>
              <a:t>semua</a:t>
            </a:r>
            <a:r>
              <a:rPr lang="en-US" altLang="id-ID" sz="2000" dirty="0"/>
              <a:t> cluster </a:t>
            </a:r>
            <a:r>
              <a:rPr lang="en-US" altLang="id-ID" sz="2000" dirty="0" err="1"/>
              <a:t>tergabung</a:t>
            </a:r>
            <a:r>
              <a:rPr lang="en-US" altLang="id-ID" sz="2000" dirty="0"/>
              <a:t> </a:t>
            </a:r>
            <a:r>
              <a:rPr lang="en-US" altLang="id-ID" sz="2000" dirty="0" err="1"/>
              <a:t>menjadi</a:t>
            </a:r>
            <a:r>
              <a:rPr lang="en-US" altLang="id-ID" sz="2000" dirty="0"/>
              <a:t> </a:t>
            </a:r>
            <a:r>
              <a:rPr lang="en-US" altLang="id-ID" sz="2000" dirty="0" err="1"/>
              <a:t>satu</a:t>
            </a:r>
            <a:r>
              <a:rPr lang="en-US" altLang="id-ID" sz="2000" dirty="0"/>
              <a:t>. </a:t>
            </a:r>
          </a:p>
        </p:txBody>
      </p:sp>
      <p:pic>
        <p:nvPicPr>
          <p:cNvPr id="179" name="Picture 17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25346" y="5582378"/>
            <a:ext cx="739446" cy="569737"/>
          </a:xfrm>
          <a:prstGeom prst="rect">
            <a:avLst/>
          </a:prstGeom>
        </p:spPr>
      </p:pic>
      <p:pic>
        <p:nvPicPr>
          <p:cNvPr id="180" name="Picture 17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68391" y="5592810"/>
            <a:ext cx="731283" cy="559305"/>
          </a:xfrm>
          <a:prstGeom prst="rect">
            <a:avLst/>
          </a:prstGeom>
        </p:spPr>
      </p:pic>
      <p:cxnSp>
        <p:nvCxnSpPr>
          <p:cNvPr id="181" name="Straight Connector 180"/>
          <p:cNvCxnSpPr/>
          <p:nvPr/>
        </p:nvCxnSpPr>
        <p:spPr>
          <a:xfrm>
            <a:off x="8734033" y="5351768"/>
            <a:ext cx="64880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Connector 181"/>
          <p:cNvCxnSpPr/>
          <p:nvPr/>
        </p:nvCxnSpPr>
        <p:spPr>
          <a:xfrm>
            <a:off x="8742346" y="5351768"/>
            <a:ext cx="0" cy="13300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Connector 182"/>
          <p:cNvCxnSpPr/>
          <p:nvPr/>
        </p:nvCxnSpPr>
        <p:spPr>
          <a:xfrm>
            <a:off x="9376885" y="5351768"/>
            <a:ext cx="0" cy="13300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Oval 183"/>
          <p:cNvSpPr/>
          <p:nvPr/>
        </p:nvSpPr>
        <p:spPr>
          <a:xfrm>
            <a:off x="8708362" y="5479283"/>
            <a:ext cx="74987" cy="7214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Oval 184"/>
          <p:cNvSpPr/>
          <p:nvPr/>
        </p:nvSpPr>
        <p:spPr>
          <a:xfrm>
            <a:off x="9339391" y="5481975"/>
            <a:ext cx="74987" cy="7214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Text Box 2"/>
          <p:cNvSpPr txBox="1">
            <a:spLocks noChangeArrowheads="1"/>
          </p:cNvSpPr>
          <p:nvPr/>
        </p:nvSpPr>
        <p:spPr bwMode="auto">
          <a:xfrm>
            <a:off x="4967584" y="5249776"/>
            <a:ext cx="2533201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id-ID" sz="1600" dirty="0" err="1"/>
              <a:t>Pilih</a:t>
            </a:r>
            <a:r>
              <a:rPr lang="en-US" altLang="id-ID" sz="1600" dirty="0"/>
              <a:t> </a:t>
            </a:r>
            <a:r>
              <a:rPr lang="en-US" altLang="id-ID" sz="1600" dirty="0" err="1"/>
              <a:t>satu</a:t>
            </a:r>
            <a:r>
              <a:rPr lang="en-US" altLang="id-ID" sz="1600" dirty="0"/>
              <a:t> </a:t>
            </a:r>
            <a:r>
              <a:rPr lang="en-US" altLang="id-ID" sz="1600" dirty="0" err="1"/>
              <a:t>pasangan</a:t>
            </a:r>
            <a:r>
              <a:rPr lang="en-US" altLang="id-ID" sz="1600" dirty="0"/>
              <a:t> cluster </a:t>
            </a:r>
            <a:r>
              <a:rPr lang="en-US" altLang="id-ID" sz="1600" dirty="0" err="1"/>
              <a:t>dengan</a:t>
            </a:r>
            <a:r>
              <a:rPr lang="en-US" altLang="id-ID" sz="1600" dirty="0"/>
              <a:t> </a:t>
            </a:r>
            <a:r>
              <a:rPr lang="en-US" altLang="id-ID" sz="1600" dirty="0" err="1"/>
              <a:t>jarak</a:t>
            </a:r>
            <a:r>
              <a:rPr lang="en-US" altLang="id-ID" sz="1600" dirty="0"/>
              <a:t> </a:t>
            </a:r>
            <a:r>
              <a:rPr lang="en-US" altLang="id-ID" sz="1600" dirty="0" err="1"/>
              <a:t>terdekat</a:t>
            </a:r>
            <a:r>
              <a:rPr lang="en-US" altLang="id-ID" sz="1600" dirty="0"/>
              <a:t> </a:t>
            </a:r>
            <a:r>
              <a:rPr lang="en-US" altLang="id-ID" sz="1600" dirty="0" err="1"/>
              <a:t>dari</a:t>
            </a:r>
            <a:r>
              <a:rPr lang="en-US" altLang="id-ID" sz="1600" dirty="0"/>
              <a:t> 10 </a:t>
            </a:r>
            <a:r>
              <a:rPr lang="en-US" altLang="id-ID" sz="1600" dirty="0" err="1"/>
              <a:t>kemungkinan</a:t>
            </a:r>
            <a:r>
              <a:rPr lang="en-US" altLang="id-ID" sz="1600" dirty="0"/>
              <a:t> yang </a:t>
            </a:r>
            <a:r>
              <a:rPr lang="en-US" altLang="id-ID" sz="1600" dirty="0" err="1"/>
              <a:t>ada</a:t>
            </a:r>
            <a:r>
              <a:rPr lang="en-US" altLang="id-ID" sz="1600" dirty="0"/>
              <a:t>. </a:t>
            </a:r>
          </a:p>
        </p:txBody>
      </p:sp>
      <p:sp>
        <p:nvSpPr>
          <p:cNvPr id="193" name="Text Box 2"/>
          <p:cNvSpPr txBox="1">
            <a:spLocks noChangeArrowheads="1"/>
          </p:cNvSpPr>
          <p:nvPr/>
        </p:nvSpPr>
        <p:spPr bwMode="auto">
          <a:xfrm>
            <a:off x="11232811" y="5239980"/>
            <a:ext cx="858407" cy="33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/>
        </p:spPr>
        <p:txBody>
          <a:bodyPr wrap="square">
            <a:spAutoFit/>
          </a:bodyPr>
          <a:lstStyle/>
          <a:p>
            <a:r>
              <a:rPr lang="en-US" altLang="id-ID" sz="1600" b="1" dirty="0" err="1"/>
              <a:t>Iterasi</a:t>
            </a:r>
            <a:r>
              <a:rPr lang="en-US" altLang="id-ID" sz="1600" b="1" dirty="0"/>
              <a:t> 1</a:t>
            </a:r>
          </a:p>
        </p:txBody>
      </p:sp>
    </p:spTree>
    <p:extLst>
      <p:ext uri="{BB962C8B-B14F-4D97-AF65-F5344CB8AC3E}">
        <p14:creationId xmlns:p14="http://schemas.microsoft.com/office/powerpoint/2010/main" val="3764441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85E5CBC-6DA9-4BCE-8278-9E99760F5423}"/>
              </a:ext>
            </a:extLst>
          </p:cNvPr>
          <p:cNvSpPr txBox="1">
            <a:spLocks/>
          </p:cNvSpPr>
          <p:nvPr/>
        </p:nvSpPr>
        <p:spPr>
          <a:xfrm>
            <a:off x="424757" y="784760"/>
            <a:ext cx="5890318" cy="1096419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b="1" dirty="0" err="1">
                <a:solidFill>
                  <a:srgbClr val="002060"/>
                </a:solidFill>
                <a:latin typeface="Myriad Pro" panose="020B0503030403020204" pitchFamily="34" charset="0"/>
                <a:cs typeface="Myriad Arabic" panose="01010101010101010101" pitchFamily="50" charset="-78"/>
              </a:rPr>
              <a:t>Ilustrasi</a:t>
            </a:r>
            <a:r>
              <a:rPr lang="en-US" sz="3200" b="1" dirty="0">
                <a:solidFill>
                  <a:srgbClr val="002060"/>
                </a:solidFill>
                <a:latin typeface="Myriad Pro" panose="020B0503030403020204" pitchFamily="34" charset="0"/>
                <a:cs typeface="Myriad Arabic" panose="01010101010101010101" pitchFamily="50" charset="-78"/>
              </a:rPr>
              <a:t> </a:t>
            </a:r>
            <a:r>
              <a:rPr lang="id-ID" sz="3200" b="1" dirty="0">
                <a:solidFill>
                  <a:srgbClr val="002060"/>
                </a:solidFill>
                <a:latin typeface="Myriad Pro" panose="020B0503030403020204" pitchFamily="34" charset="0"/>
                <a:cs typeface="Myriad Arabic" panose="01010101010101010101" pitchFamily="50" charset="-78"/>
              </a:rPr>
              <a:t>A</a:t>
            </a:r>
            <a:r>
              <a:rPr lang="en-US" sz="3200" b="1" dirty="0" err="1">
                <a:solidFill>
                  <a:srgbClr val="002060"/>
                </a:solidFill>
                <a:latin typeface="Myriad Pro" panose="020B0503030403020204" pitchFamily="34" charset="0"/>
                <a:cs typeface="Myriad Arabic" panose="01010101010101010101" pitchFamily="50" charset="-78"/>
              </a:rPr>
              <a:t>lgoritma</a:t>
            </a:r>
            <a:endParaRPr lang="id-ID" sz="3200" b="1" dirty="0">
              <a:solidFill>
                <a:srgbClr val="002060"/>
              </a:solidFill>
              <a:latin typeface="Myriad Pro" panose="020B0503030403020204" pitchFamily="34" charset="0"/>
              <a:cs typeface="Myriad Arabic" panose="01010101010101010101" pitchFamily="50" charset="-78"/>
            </a:endParaRPr>
          </a:p>
          <a:p>
            <a:pPr algn="l"/>
            <a:r>
              <a:rPr lang="en-US" sz="3200" b="1" dirty="0">
                <a:solidFill>
                  <a:srgbClr val="002060"/>
                </a:solidFill>
                <a:latin typeface="Myriad Pro" panose="020B0503030403020204" pitchFamily="34" charset="0"/>
                <a:cs typeface="Myriad Arabic" panose="01010101010101010101" pitchFamily="50" charset="-78"/>
              </a:rPr>
              <a:t>Clustering Agglomerative</a:t>
            </a:r>
            <a:endParaRPr lang="en-ID" sz="3200" b="1" dirty="0">
              <a:solidFill>
                <a:srgbClr val="002060"/>
              </a:solidFill>
              <a:latin typeface="Myriad Pro" panose="020B0503030403020204" pitchFamily="34" charset="0"/>
              <a:cs typeface="Myriad Arabic" panose="01010101010101010101" pitchFamily="50" charset="-78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F012A2E-4D68-42D5-A5E8-7CF6761E153C}"/>
              </a:ext>
            </a:extLst>
          </p:cNvPr>
          <p:cNvSpPr/>
          <p:nvPr/>
        </p:nvSpPr>
        <p:spPr>
          <a:xfrm>
            <a:off x="-144162" y="6435707"/>
            <a:ext cx="12480324" cy="42229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DC53D252-6C21-4A1F-86DB-73FE89E5050A}"/>
              </a:ext>
            </a:extLst>
          </p:cNvPr>
          <p:cNvSpPr txBox="1"/>
          <p:nvPr/>
        </p:nvSpPr>
        <p:spPr>
          <a:xfrm>
            <a:off x="868181" y="6472778"/>
            <a:ext cx="3916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Raleway SemiBold" panose="020B0703030101060003" pitchFamily="34" charset="0"/>
              </a:rPr>
              <a:t>www.its.ac.id</a:t>
            </a:r>
            <a:endParaRPr lang="id-ID" sz="1400" dirty="0">
              <a:solidFill>
                <a:schemeClr val="bg1"/>
              </a:solidFill>
              <a:latin typeface="Raleway SemiBold" panose="020B0703030101060003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61DCD36-B555-448B-BF35-7C58404BDE89}"/>
              </a:ext>
            </a:extLst>
          </p:cNvPr>
          <p:cNvGrpSpPr/>
          <p:nvPr/>
        </p:nvGrpSpPr>
        <p:grpSpPr>
          <a:xfrm>
            <a:off x="343482" y="6589488"/>
            <a:ext cx="276847" cy="99072"/>
            <a:chOff x="258233" y="6589488"/>
            <a:chExt cx="276847" cy="99072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9F74CCD-91CC-474C-9098-A126577B76C8}"/>
                </a:ext>
              </a:extLst>
            </p:cNvPr>
            <p:cNvSpPr/>
            <p:nvPr/>
          </p:nvSpPr>
          <p:spPr>
            <a:xfrm>
              <a:off x="258233" y="6589488"/>
              <a:ext cx="106347" cy="99072"/>
            </a:xfrm>
            <a:prstGeom prst="ellipse">
              <a:avLst/>
            </a:prstGeom>
            <a:solidFill>
              <a:srgbClr val="F5AA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E84121F-F34F-4D5B-A529-419C0668AC66}"/>
                </a:ext>
              </a:extLst>
            </p:cNvPr>
            <p:cNvSpPr/>
            <p:nvPr/>
          </p:nvSpPr>
          <p:spPr>
            <a:xfrm>
              <a:off x="428733" y="6589488"/>
              <a:ext cx="106347" cy="99072"/>
            </a:xfrm>
            <a:prstGeom prst="ellipse">
              <a:avLst/>
            </a:prstGeom>
            <a:solidFill>
              <a:srgbClr val="FFC4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sp>
        <p:nvSpPr>
          <p:cNvPr id="11" name="TextBox 2">
            <a:extLst>
              <a:ext uri="{FF2B5EF4-FFF2-40B4-BE49-F238E27FC236}">
                <a16:creationId xmlns:a16="http://schemas.microsoft.com/office/drawing/2014/main" id="{315EEE01-1E88-4516-AE4F-6764A7B8AA5C}"/>
              </a:ext>
            </a:extLst>
          </p:cNvPr>
          <p:cNvSpPr txBox="1"/>
          <p:nvPr/>
        </p:nvSpPr>
        <p:spPr>
          <a:xfrm>
            <a:off x="5405177" y="6477576"/>
            <a:ext cx="66368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  <a:latin typeface="Myriad Pro" panose="020B0503030403020204" pitchFamily="34" charset="0"/>
              </a:rPr>
              <a:t>INSTITUT TEKNOLOGI SEPULUH NOPEMBER, Surabaya - Indonesia</a:t>
            </a:r>
            <a:endParaRPr lang="id-ID" sz="1400" dirty="0">
              <a:solidFill>
                <a:schemeClr val="bg1"/>
              </a:solidFill>
              <a:latin typeface="Myriad Pro" panose="020B0503030403020204" pitchFamily="34" charset="0"/>
            </a:endParaRPr>
          </a:p>
        </p:txBody>
      </p:sp>
      <p:pic>
        <p:nvPicPr>
          <p:cNvPr id="12" name="Picture 11" descr="A close up of a sign&#10;&#10;Description automatically generated">
            <a:extLst>
              <a:ext uri="{FF2B5EF4-FFF2-40B4-BE49-F238E27FC236}">
                <a16:creationId xmlns:a16="http://schemas.microsoft.com/office/drawing/2014/main" id="{A46A2963-99E8-47CB-87C1-88B6FAD6AA1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040" y="166037"/>
            <a:ext cx="622489" cy="622489"/>
          </a:xfrm>
          <a:prstGeom prst="rect">
            <a:avLst/>
          </a:prstGeom>
        </p:spPr>
      </p:pic>
      <p:pic>
        <p:nvPicPr>
          <p:cNvPr id="13" name="Picture 12" descr="A picture containing drawing&#10;&#10;Description automatically generated">
            <a:extLst>
              <a:ext uri="{FF2B5EF4-FFF2-40B4-BE49-F238E27FC236}">
                <a16:creationId xmlns:a16="http://schemas.microsoft.com/office/drawing/2014/main" id="{34EB5CF5-C53B-4A0F-B313-15C81F2C5CA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757" y="275191"/>
            <a:ext cx="549401" cy="54940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F2056A0-E71C-4346-8417-E516A1161B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57703" y="1631012"/>
            <a:ext cx="3699335" cy="1350807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1192A7C9-5DC4-4098-AF75-82A284CDAC73}"/>
              </a:ext>
            </a:extLst>
          </p:cNvPr>
          <p:cNvSpPr/>
          <p:nvPr/>
        </p:nvSpPr>
        <p:spPr>
          <a:xfrm>
            <a:off x="0" y="965360"/>
            <a:ext cx="343481" cy="965965"/>
          </a:xfrm>
          <a:prstGeom prst="rect">
            <a:avLst/>
          </a:prstGeom>
          <a:solidFill>
            <a:srgbClr val="F5AA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 Box 2"/>
          <p:cNvSpPr txBox="1">
            <a:spLocks noChangeArrowheads="1"/>
          </p:cNvSpPr>
          <p:nvPr/>
        </p:nvSpPr>
        <p:spPr bwMode="auto">
          <a:xfrm>
            <a:off x="384129" y="2914769"/>
            <a:ext cx="3613545" cy="2862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id-ID" sz="2000" b="1" dirty="0"/>
              <a:t>Bottom-Up (</a:t>
            </a:r>
            <a:r>
              <a:rPr lang="en-US" altLang="zh-CN" sz="2000" b="1" dirty="0">
                <a:ea typeface="宋体" pitchFamily="2" charset="-122"/>
              </a:rPr>
              <a:t>agglomerative</a:t>
            </a:r>
            <a:r>
              <a:rPr lang="en-US" altLang="id-ID" sz="2000" b="1" dirty="0"/>
              <a:t>):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altLang="id-ID" sz="2000" dirty="0" err="1"/>
              <a:t>Dimulai</a:t>
            </a:r>
            <a:r>
              <a:rPr lang="en-US" altLang="id-ID" sz="2000" dirty="0"/>
              <a:t> </a:t>
            </a:r>
            <a:r>
              <a:rPr lang="en-US" altLang="id-ID" sz="2000" dirty="0" err="1"/>
              <a:t>dengan</a:t>
            </a:r>
            <a:r>
              <a:rPr lang="en-US" altLang="id-ID" sz="2000" dirty="0"/>
              <a:t> </a:t>
            </a:r>
            <a:r>
              <a:rPr lang="en-US" altLang="id-ID" sz="2000" dirty="0" err="1"/>
              <a:t>menjadikan</a:t>
            </a:r>
            <a:r>
              <a:rPr lang="en-US" altLang="id-ID" sz="2000" dirty="0"/>
              <a:t> </a:t>
            </a:r>
            <a:r>
              <a:rPr lang="en-US" altLang="id-ID" sz="2000" dirty="0" err="1"/>
              <a:t>tiap</a:t>
            </a:r>
            <a:r>
              <a:rPr lang="en-US" altLang="id-ID" sz="2000" dirty="0"/>
              <a:t> </a:t>
            </a:r>
            <a:r>
              <a:rPr lang="en-US" altLang="id-ID" sz="2000" dirty="0" err="1"/>
              <a:t>objek</a:t>
            </a:r>
            <a:r>
              <a:rPr lang="en-US" altLang="id-ID" sz="2000" dirty="0"/>
              <a:t> </a:t>
            </a:r>
            <a:r>
              <a:rPr lang="en-US" altLang="id-ID" sz="2000" dirty="0" err="1"/>
              <a:t>sebagai</a:t>
            </a:r>
            <a:r>
              <a:rPr lang="en-US" altLang="id-ID" sz="2000" dirty="0"/>
              <a:t> </a:t>
            </a:r>
            <a:r>
              <a:rPr lang="en-US" altLang="id-ID" sz="2000" dirty="0" err="1"/>
              <a:t>satu</a:t>
            </a:r>
            <a:r>
              <a:rPr lang="en-US" altLang="id-ID" sz="2000" dirty="0"/>
              <a:t> cluster. 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altLang="id-ID" sz="2000" dirty="0" err="1"/>
              <a:t>Menentukan</a:t>
            </a:r>
            <a:r>
              <a:rPr lang="en-US" altLang="id-ID" sz="2000" dirty="0"/>
              <a:t> </a:t>
            </a:r>
            <a:r>
              <a:rPr lang="en-US" altLang="id-ID" sz="2000" dirty="0" err="1"/>
              <a:t>pasangan</a:t>
            </a:r>
            <a:r>
              <a:rPr lang="en-US" altLang="id-ID" sz="2000" dirty="0"/>
              <a:t> </a:t>
            </a:r>
            <a:r>
              <a:rPr lang="en-US" altLang="id-ID" sz="2000" dirty="0" err="1"/>
              <a:t>terbaik</a:t>
            </a:r>
            <a:r>
              <a:rPr lang="en-US" altLang="id-ID" sz="2000" dirty="0"/>
              <a:t> </a:t>
            </a:r>
            <a:r>
              <a:rPr lang="en-US" altLang="id-ID" sz="2000" dirty="0" err="1"/>
              <a:t>untuk</a:t>
            </a:r>
            <a:r>
              <a:rPr lang="en-US" altLang="id-ID" sz="2000" dirty="0"/>
              <a:t> </a:t>
            </a:r>
            <a:r>
              <a:rPr lang="en-US" altLang="id-ID" sz="2000" dirty="0" err="1"/>
              <a:t>digabung</a:t>
            </a:r>
            <a:r>
              <a:rPr lang="en-US" altLang="id-ID" sz="2000" dirty="0"/>
              <a:t> </a:t>
            </a:r>
            <a:r>
              <a:rPr lang="en-US" altLang="id-ID" sz="2000" dirty="0" err="1"/>
              <a:t>menjadi</a:t>
            </a:r>
            <a:r>
              <a:rPr lang="en-US" altLang="id-ID" sz="2000" dirty="0"/>
              <a:t> </a:t>
            </a:r>
            <a:r>
              <a:rPr lang="en-US" altLang="id-ID" sz="2000" dirty="0" err="1"/>
              <a:t>satu</a:t>
            </a:r>
            <a:r>
              <a:rPr lang="en-US" altLang="id-ID" sz="2000" dirty="0"/>
              <a:t> cluster </a:t>
            </a:r>
            <a:r>
              <a:rPr lang="en-US" altLang="id-ID" sz="2000" dirty="0" err="1"/>
              <a:t>baru</a:t>
            </a:r>
            <a:r>
              <a:rPr lang="en-US" altLang="id-ID" sz="2000" dirty="0"/>
              <a:t>. 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altLang="id-ID" sz="2000" dirty="0" err="1"/>
              <a:t>Diulang</a:t>
            </a:r>
            <a:r>
              <a:rPr lang="en-US" altLang="id-ID" sz="2000" dirty="0"/>
              <a:t> </a:t>
            </a:r>
            <a:r>
              <a:rPr lang="en-US" altLang="id-ID" sz="2000" dirty="0" err="1"/>
              <a:t>sampai</a:t>
            </a:r>
            <a:r>
              <a:rPr lang="en-US" altLang="id-ID" sz="2000" dirty="0"/>
              <a:t> </a:t>
            </a:r>
            <a:r>
              <a:rPr lang="en-US" altLang="id-ID" sz="2000" dirty="0" err="1"/>
              <a:t>semua</a:t>
            </a:r>
            <a:r>
              <a:rPr lang="en-US" altLang="id-ID" sz="2000" dirty="0"/>
              <a:t> cluster </a:t>
            </a:r>
            <a:r>
              <a:rPr lang="en-US" altLang="id-ID" sz="2000" dirty="0" err="1"/>
              <a:t>tergabung</a:t>
            </a:r>
            <a:r>
              <a:rPr lang="en-US" altLang="id-ID" sz="2000" dirty="0"/>
              <a:t> </a:t>
            </a:r>
            <a:r>
              <a:rPr lang="en-US" altLang="id-ID" sz="2000" dirty="0" err="1"/>
              <a:t>menjadi</a:t>
            </a:r>
            <a:r>
              <a:rPr lang="en-US" altLang="id-ID" sz="2000" dirty="0"/>
              <a:t> </a:t>
            </a:r>
            <a:r>
              <a:rPr lang="en-US" altLang="id-ID" sz="2000" dirty="0" err="1"/>
              <a:t>satu</a:t>
            </a:r>
            <a:r>
              <a:rPr lang="en-US" altLang="id-ID" sz="2000" dirty="0"/>
              <a:t>. </a:t>
            </a:r>
          </a:p>
        </p:txBody>
      </p:sp>
      <p:pic>
        <p:nvPicPr>
          <p:cNvPr id="160" name="Picture 15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09235" y="4297180"/>
            <a:ext cx="739446" cy="569737"/>
          </a:xfrm>
          <a:prstGeom prst="rect">
            <a:avLst/>
          </a:prstGeom>
        </p:spPr>
      </p:pic>
      <p:pic>
        <p:nvPicPr>
          <p:cNvPr id="161" name="Picture 16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52280" y="4307612"/>
            <a:ext cx="731283" cy="559305"/>
          </a:xfrm>
          <a:prstGeom prst="rect">
            <a:avLst/>
          </a:prstGeom>
        </p:spPr>
      </p:pic>
      <p:cxnSp>
        <p:nvCxnSpPr>
          <p:cNvPr id="162" name="Straight Connector 161"/>
          <p:cNvCxnSpPr/>
          <p:nvPr/>
        </p:nvCxnSpPr>
        <p:spPr>
          <a:xfrm>
            <a:off x="8717922" y="4066570"/>
            <a:ext cx="64880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/>
          <p:cNvCxnSpPr/>
          <p:nvPr/>
        </p:nvCxnSpPr>
        <p:spPr>
          <a:xfrm>
            <a:off x="8726235" y="4066570"/>
            <a:ext cx="0" cy="13300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/>
          <p:cNvCxnSpPr/>
          <p:nvPr/>
        </p:nvCxnSpPr>
        <p:spPr>
          <a:xfrm>
            <a:off x="9360774" y="4066570"/>
            <a:ext cx="0" cy="13300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Oval 164"/>
          <p:cNvSpPr/>
          <p:nvPr/>
        </p:nvSpPr>
        <p:spPr>
          <a:xfrm>
            <a:off x="8692251" y="4194085"/>
            <a:ext cx="74987" cy="7214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Oval 165"/>
          <p:cNvSpPr/>
          <p:nvPr/>
        </p:nvSpPr>
        <p:spPr>
          <a:xfrm>
            <a:off x="9323280" y="4196777"/>
            <a:ext cx="74987" cy="7214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7" name="Picture 16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31886" y="4274313"/>
            <a:ext cx="782625" cy="598947"/>
          </a:xfrm>
          <a:prstGeom prst="rect">
            <a:avLst/>
          </a:prstGeom>
        </p:spPr>
      </p:pic>
      <p:pic>
        <p:nvPicPr>
          <p:cNvPr id="168" name="Picture 16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52232" y="4285508"/>
            <a:ext cx="779654" cy="593043"/>
          </a:xfrm>
          <a:prstGeom prst="rect">
            <a:avLst/>
          </a:prstGeom>
        </p:spPr>
      </p:pic>
      <p:cxnSp>
        <p:nvCxnSpPr>
          <p:cNvPr id="169" name="Straight Connector 168"/>
          <p:cNvCxnSpPr/>
          <p:nvPr/>
        </p:nvCxnSpPr>
        <p:spPr>
          <a:xfrm>
            <a:off x="10426889" y="3922239"/>
            <a:ext cx="64880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/>
          <p:cNvCxnSpPr/>
          <p:nvPr/>
        </p:nvCxnSpPr>
        <p:spPr>
          <a:xfrm>
            <a:off x="10435202" y="3922239"/>
            <a:ext cx="0" cy="26210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/>
          <p:cNvCxnSpPr/>
          <p:nvPr/>
        </p:nvCxnSpPr>
        <p:spPr>
          <a:xfrm>
            <a:off x="11069741" y="3922239"/>
            <a:ext cx="0" cy="26210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Oval 171"/>
          <p:cNvSpPr/>
          <p:nvPr/>
        </p:nvSpPr>
        <p:spPr>
          <a:xfrm>
            <a:off x="10401218" y="4178851"/>
            <a:ext cx="74987" cy="7214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Oval 172"/>
          <p:cNvSpPr/>
          <p:nvPr/>
        </p:nvSpPr>
        <p:spPr>
          <a:xfrm>
            <a:off x="11032247" y="4181543"/>
            <a:ext cx="74987" cy="7214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9" name="Picture 17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25346" y="5582378"/>
            <a:ext cx="739446" cy="569737"/>
          </a:xfrm>
          <a:prstGeom prst="rect">
            <a:avLst/>
          </a:prstGeom>
        </p:spPr>
      </p:pic>
      <p:pic>
        <p:nvPicPr>
          <p:cNvPr id="180" name="Picture 17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68391" y="5592810"/>
            <a:ext cx="731283" cy="559305"/>
          </a:xfrm>
          <a:prstGeom prst="rect">
            <a:avLst/>
          </a:prstGeom>
        </p:spPr>
      </p:pic>
      <p:cxnSp>
        <p:nvCxnSpPr>
          <p:cNvPr id="181" name="Straight Connector 180"/>
          <p:cNvCxnSpPr/>
          <p:nvPr/>
        </p:nvCxnSpPr>
        <p:spPr>
          <a:xfrm>
            <a:off x="8734033" y="5351768"/>
            <a:ext cx="64880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Connector 181"/>
          <p:cNvCxnSpPr/>
          <p:nvPr/>
        </p:nvCxnSpPr>
        <p:spPr>
          <a:xfrm>
            <a:off x="8742346" y="5351768"/>
            <a:ext cx="0" cy="13300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Connector 182"/>
          <p:cNvCxnSpPr/>
          <p:nvPr/>
        </p:nvCxnSpPr>
        <p:spPr>
          <a:xfrm>
            <a:off x="9376885" y="5351768"/>
            <a:ext cx="0" cy="13300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Oval 183"/>
          <p:cNvSpPr/>
          <p:nvPr/>
        </p:nvSpPr>
        <p:spPr>
          <a:xfrm>
            <a:off x="8708362" y="5479283"/>
            <a:ext cx="74987" cy="7214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Oval 184"/>
          <p:cNvSpPr/>
          <p:nvPr/>
        </p:nvSpPr>
        <p:spPr>
          <a:xfrm>
            <a:off x="9339391" y="5481975"/>
            <a:ext cx="74987" cy="7214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Text Box 2"/>
          <p:cNvSpPr txBox="1">
            <a:spLocks noChangeArrowheads="1"/>
          </p:cNvSpPr>
          <p:nvPr/>
        </p:nvSpPr>
        <p:spPr bwMode="auto">
          <a:xfrm>
            <a:off x="4967584" y="5249776"/>
            <a:ext cx="2533201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id-ID" sz="1600" dirty="0" err="1"/>
              <a:t>Pilih</a:t>
            </a:r>
            <a:r>
              <a:rPr lang="en-US" altLang="id-ID" sz="1600" dirty="0"/>
              <a:t> </a:t>
            </a:r>
            <a:r>
              <a:rPr lang="en-US" altLang="id-ID" sz="1600" dirty="0" err="1"/>
              <a:t>satu</a:t>
            </a:r>
            <a:r>
              <a:rPr lang="en-US" altLang="id-ID" sz="1600" dirty="0"/>
              <a:t> </a:t>
            </a:r>
            <a:r>
              <a:rPr lang="en-US" altLang="id-ID" sz="1600" dirty="0" err="1"/>
              <a:t>pasangan</a:t>
            </a:r>
            <a:r>
              <a:rPr lang="en-US" altLang="id-ID" sz="1600" dirty="0"/>
              <a:t> cluster </a:t>
            </a:r>
            <a:r>
              <a:rPr lang="en-US" altLang="id-ID" sz="1600" dirty="0" err="1"/>
              <a:t>dengan</a:t>
            </a:r>
            <a:r>
              <a:rPr lang="en-US" altLang="id-ID" sz="1600" dirty="0"/>
              <a:t> </a:t>
            </a:r>
            <a:r>
              <a:rPr lang="en-US" altLang="id-ID" sz="1600" dirty="0" err="1"/>
              <a:t>jarak</a:t>
            </a:r>
            <a:r>
              <a:rPr lang="en-US" altLang="id-ID" sz="1600" dirty="0"/>
              <a:t> </a:t>
            </a:r>
            <a:r>
              <a:rPr lang="en-US" altLang="id-ID" sz="1600" dirty="0" err="1"/>
              <a:t>terdekat</a:t>
            </a:r>
            <a:r>
              <a:rPr lang="en-US" altLang="id-ID" sz="1600" dirty="0"/>
              <a:t> </a:t>
            </a:r>
            <a:r>
              <a:rPr lang="en-US" altLang="id-ID" sz="1600" dirty="0" err="1"/>
              <a:t>dari</a:t>
            </a:r>
            <a:r>
              <a:rPr lang="en-US" altLang="id-ID" sz="1600" dirty="0"/>
              <a:t> 10 </a:t>
            </a:r>
            <a:r>
              <a:rPr lang="en-US" altLang="id-ID" sz="1600" dirty="0" err="1"/>
              <a:t>kemungkinan</a:t>
            </a:r>
            <a:r>
              <a:rPr lang="en-US" altLang="id-ID" sz="1600" dirty="0"/>
              <a:t> yang </a:t>
            </a:r>
            <a:r>
              <a:rPr lang="en-US" altLang="id-ID" sz="1600" dirty="0" err="1"/>
              <a:t>ada</a:t>
            </a:r>
            <a:r>
              <a:rPr lang="en-US" altLang="id-ID" sz="1600" dirty="0"/>
              <a:t>. </a:t>
            </a:r>
          </a:p>
        </p:txBody>
      </p:sp>
      <p:sp>
        <p:nvSpPr>
          <p:cNvPr id="187" name="Text Box 2"/>
          <p:cNvSpPr txBox="1">
            <a:spLocks noChangeArrowheads="1"/>
          </p:cNvSpPr>
          <p:nvPr/>
        </p:nvSpPr>
        <p:spPr bwMode="auto">
          <a:xfrm>
            <a:off x="4991595" y="4036348"/>
            <a:ext cx="2493591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id-ID" sz="1600" dirty="0" err="1"/>
              <a:t>Pilih</a:t>
            </a:r>
            <a:r>
              <a:rPr lang="en-US" altLang="id-ID" sz="1600" dirty="0"/>
              <a:t> </a:t>
            </a:r>
            <a:r>
              <a:rPr lang="en-US" altLang="id-ID" sz="1600" dirty="0" err="1"/>
              <a:t>satu</a:t>
            </a:r>
            <a:r>
              <a:rPr lang="en-US" altLang="id-ID" sz="1600" dirty="0"/>
              <a:t> </a:t>
            </a:r>
            <a:r>
              <a:rPr lang="en-US" altLang="id-ID" sz="1600" dirty="0" err="1"/>
              <a:t>pasangan</a:t>
            </a:r>
            <a:r>
              <a:rPr lang="en-US" altLang="id-ID" sz="1600" dirty="0"/>
              <a:t> cluster </a:t>
            </a:r>
            <a:r>
              <a:rPr lang="en-US" altLang="id-ID" sz="1600" dirty="0" err="1"/>
              <a:t>dengan</a:t>
            </a:r>
            <a:r>
              <a:rPr lang="en-US" altLang="id-ID" sz="1600" dirty="0"/>
              <a:t> </a:t>
            </a:r>
            <a:r>
              <a:rPr lang="en-US" altLang="id-ID" sz="1600" dirty="0" err="1"/>
              <a:t>jarak</a:t>
            </a:r>
            <a:r>
              <a:rPr lang="en-US" altLang="id-ID" sz="1600" dirty="0"/>
              <a:t> </a:t>
            </a:r>
            <a:r>
              <a:rPr lang="en-US" altLang="id-ID" sz="1600" dirty="0" err="1"/>
              <a:t>terdekat</a:t>
            </a:r>
            <a:r>
              <a:rPr lang="en-US" altLang="id-ID" sz="1600" dirty="0"/>
              <a:t> </a:t>
            </a:r>
            <a:r>
              <a:rPr lang="en-US" altLang="id-ID" sz="1600" dirty="0" err="1"/>
              <a:t>dari</a:t>
            </a:r>
            <a:r>
              <a:rPr lang="en-US" altLang="id-ID" sz="1600" dirty="0"/>
              <a:t> 6 </a:t>
            </a:r>
            <a:r>
              <a:rPr lang="en-US" altLang="id-ID" sz="1600" dirty="0" err="1"/>
              <a:t>kemungkinan</a:t>
            </a:r>
            <a:r>
              <a:rPr lang="en-US" altLang="id-ID" sz="1600" dirty="0"/>
              <a:t> yang </a:t>
            </a:r>
            <a:r>
              <a:rPr lang="en-US" altLang="id-ID" sz="1600" dirty="0" err="1"/>
              <a:t>ada</a:t>
            </a:r>
            <a:r>
              <a:rPr lang="en-US" altLang="id-ID" sz="1600" dirty="0"/>
              <a:t>. </a:t>
            </a:r>
          </a:p>
        </p:txBody>
      </p:sp>
      <p:sp>
        <p:nvSpPr>
          <p:cNvPr id="189" name="Rectangle 188"/>
          <p:cNvSpPr/>
          <p:nvPr/>
        </p:nvSpPr>
        <p:spPr>
          <a:xfrm flipV="1">
            <a:off x="5051470" y="4996242"/>
            <a:ext cx="6438600" cy="102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Text Box 2"/>
          <p:cNvSpPr txBox="1">
            <a:spLocks noChangeArrowheads="1"/>
          </p:cNvSpPr>
          <p:nvPr/>
        </p:nvSpPr>
        <p:spPr bwMode="auto">
          <a:xfrm>
            <a:off x="11232811" y="5239980"/>
            <a:ext cx="858407" cy="33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/>
        </p:spPr>
        <p:txBody>
          <a:bodyPr wrap="square">
            <a:spAutoFit/>
          </a:bodyPr>
          <a:lstStyle/>
          <a:p>
            <a:r>
              <a:rPr lang="en-US" altLang="id-ID" sz="1600" b="1" dirty="0" err="1"/>
              <a:t>Iterasi</a:t>
            </a:r>
            <a:r>
              <a:rPr lang="en-US" altLang="id-ID" sz="1600" b="1" dirty="0"/>
              <a:t> 1</a:t>
            </a:r>
          </a:p>
        </p:txBody>
      </p:sp>
      <p:sp>
        <p:nvSpPr>
          <p:cNvPr id="194" name="Text Box 2"/>
          <p:cNvSpPr txBox="1">
            <a:spLocks noChangeArrowheads="1"/>
          </p:cNvSpPr>
          <p:nvPr/>
        </p:nvSpPr>
        <p:spPr bwMode="auto">
          <a:xfrm>
            <a:off x="11236361" y="3855523"/>
            <a:ext cx="858407" cy="33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/>
        </p:spPr>
        <p:txBody>
          <a:bodyPr wrap="square">
            <a:spAutoFit/>
          </a:bodyPr>
          <a:lstStyle/>
          <a:p>
            <a:r>
              <a:rPr lang="en-US" altLang="id-ID" sz="1600" b="1" dirty="0" err="1"/>
              <a:t>Iterasi</a:t>
            </a:r>
            <a:r>
              <a:rPr lang="en-US" altLang="id-ID" sz="1600" b="1" dirty="0"/>
              <a:t> 2</a:t>
            </a:r>
          </a:p>
        </p:txBody>
      </p:sp>
    </p:spTree>
    <p:extLst>
      <p:ext uri="{BB962C8B-B14F-4D97-AF65-F5344CB8AC3E}">
        <p14:creationId xmlns:p14="http://schemas.microsoft.com/office/powerpoint/2010/main" val="3060682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C200EF15B1B324DA070725FF376E2B3" ma:contentTypeVersion="3" ma:contentTypeDescription="Create a new document." ma:contentTypeScope="" ma:versionID="9486d6616a0e70d835a7ef416225c63c">
  <xsd:schema xmlns:xsd="http://www.w3.org/2001/XMLSchema" xmlns:xs="http://www.w3.org/2001/XMLSchema" xmlns:p="http://schemas.microsoft.com/office/2006/metadata/properties" xmlns:ns2="d2f22a8a-75af-4acd-88c9-28e7e2232a41" targetNamespace="http://schemas.microsoft.com/office/2006/metadata/properties" ma:root="true" ma:fieldsID="fd6dc5adf213643e9c6867d46c32cfb9" ns2:_="">
    <xsd:import namespace="d2f22a8a-75af-4acd-88c9-28e7e2232a4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2f22a8a-75af-4acd-88c9-28e7e2232a4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C80E400-C8F0-4113-84CA-A436884801C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71D209E-F44B-4BAD-B7EB-4CAAA3849879}">
  <ds:schemaRefs>
    <ds:schemaRef ds:uri="http://purl.org/dc/terms/"/>
    <ds:schemaRef ds:uri="http://schemas.microsoft.com/office/2006/metadata/properties"/>
    <ds:schemaRef ds:uri="http://purl.org/dc/dcmitype/"/>
    <ds:schemaRef ds:uri="http://purl.org/dc/elements/1.1/"/>
    <ds:schemaRef ds:uri="http://schemas.microsoft.com/office/2006/documentManagement/types"/>
    <ds:schemaRef ds:uri="d2f22a8a-75af-4acd-88c9-28e7e2232a41"/>
    <ds:schemaRef ds:uri="http://schemas.openxmlformats.org/package/2006/metadata/core-properties"/>
    <ds:schemaRef ds:uri="http://schemas.microsoft.com/office/infopath/2007/PartnerControl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D68593AF-429C-479F-8D87-C925808251B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2f22a8a-75af-4acd-88c9-28e7e2232a4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2115</TotalTime>
  <Words>2038</Words>
  <Application>Microsoft Office PowerPoint</Application>
  <PresentationFormat>Widescreen</PresentationFormat>
  <Paragraphs>504</Paragraphs>
  <Slides>35</Slides>
  <Notes>7</Notes>
  <HiddenSlides>0</HiddenSlides>
  <MMClips>0</MMClips>
  <ScaleCrop>false</ScaleCrop>
  <HeadingPairs>
    <vt:vector size="8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3</vt:i4>
      </vt:variant>
      <vt:variant>
        <vt:lpstr>Slide Titles</vt:lpstr>
      </vt:variant>
      <vt:variant>
        <vt:i4>35</vt:i4>
      </vt:variant>
    </vt:vector>
  </HeadingPairs>
  <TitlesOfParts>
    <vt:vector size="52" baseType="lpstr">
      <vt:lpstr>Arial</vt:lpstr>
      <vt:lpstr>Avenir Next LT Pro</vt:lpstr>
      <vt:lpstr>Bebas Neue</vt:lpstr>
      <vt:lpstr>Calibri</vt:lpstr>
      <vt:lpstr>Calibri Light</vt:lpstr>
      <vt:lpstr>Cambria</vt:lpstr>
      <vt:lpstr>Cambria Math</vt:lpstr>
      <vt:lpstr>Monotype Sorts</vt:lpstr>
      <vt:lpstr>Myriad Pro</vt:lpstr>
      <vt:lpstr>Overlock</vt:lpstr>
      <vt:lpstr>Raleway SemiBold</vt:lpstr>
      <vt:lpstr>Times New Roman</vt:lpstr>
      <vt:lpstr>Wingdings</vt:lpstr>
      <vt:lpstr>Office Theme</vt:lpstr>
      <vt:lpstr>VISIO</vt:lpstr>
      <vt:lpstr>Worksheet</vt:lpstr>
      <vt:lpstr>Equation</vt:lpstr>
      <vt:lpstr>PowerPoint Presentation</vt:lpstr>
      <vt:lpstr>Hierarchical Clustering</vt:lpstr>
      <vt:lpstr>Capaian Pembelajaran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Putri Dwitasari, S.T., M.Ds.(4444)</dc:creator>
  <cp:lastModifiedBy>Dini Adni Navastara</cp:lastModifiedBy>
  <cp:revision>154</cp:revision>
  <dcterms:created xsi:type="dcterms:W3CDTF">2020-01-30T06:48:20Z</dcterms:created>
  <dcterms:modified xsi:type="dcterms:W3CDTF">2021-09-14T11:09:08Z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0x0101008C200EF15B1B324DA070725FF376E2B3</vt:lpwstr>
  </property>
</Properties>
</file>